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notesMasterIdLst>
    <p:notesMasterId r:id="rId12"/>
  </p:notesMasterIdLst>
  <p:sldIdLst>
    <p:sldId id="256" r:id="rId2"/>
    <p:sldId id="266" r:id="rId3"/>
    <p:sldId id="267" r:id="rId4"/>
    <p:sldId id="268" r:id="rId5"/>
    <p:sldId id="269" r:id="rId6"/>
    <p:sldId id="271" r:id="rId7"/>
    <p:sldId id="265" r:id="rId8"/>
    <p:sldId id="270" r:id="rId9"/>
    <p:sldId id="272" r:id="rId10"/>
    <p:sldId id="27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323" autoAdjust="0"/>
  </p:normalViewPr>
  <p:slideViewPr>
    <p:cSldViewPr snapToGrid="0">
      <p:cViewPr varScale="1">
        <p:scale>
          <a:sx n="101" d="100"/>
          <a:sy n="101" d="100"/>
        </p:scale>
        <p:origin x="81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3"/>
              </a:solidFill>
              <a:ln>
                <a:noFill/>
              </a:ln>
              <a:effectLst>
                <a:outerShdw blurRad="317500" algn="ctr" rotWithShape="0">
                  <a:prstClr val="black">
                    <a:alpha val="25000"/>
                  </a:prstClr>
                </a:outerShdw>
              </a:effectLst>
            </c:spPr>
          </c:dPt>
          <c:dPt>
            <c:idx val="2"/>
            <c:bubble3D val="0"/>
            <c:spPr>
              <a:solidFill>
                <a:schemeClr val="accent5"/>
              </a:solidFill>
              <a:ln>
                <a:noFill/>
              </a:ln>
              <a:effectLst>
                <a:outerShdw blurRad="317500" algn="ctr" rotWithShape="0">
                  <a:prstClr val="black">
                    <a:alpha val="25000"/>
                  </a:prstClr>
                </a:outerShdw>
              </a:effectLst>
            </c:spPr>
          </c:dPt>
          <c:dPt>
            <c:idx val="3"/>
            <c:bubble3D val="0"/>
            <c:spPr>
              <a:solidFill>
                <a:schemeClr val="accent1">
                  <a:lumMod val="60000"/>
                </a:schemeClr>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Non-Visible Minority</c:v>
                </c:pt>
                <c:pt idx="1">
                  <c:v>South Asian</c:v>
                </c:pt>
                <c:pt idx="2">
                  <c:v>Black</c:v>
                </c:pt>
                <c:pt idx="3">
                  <c:v>"Other"</c:v>
                </c:pt>
              </c:strCache>
            </c:strRef>
          </c:cat>
          <c:val>
            <c:numRef>
              <c:f>Sheet1!$B$2:$B$5</c:f>
              <c:numCache>
                <c:formatCode>General</c:formatCode>
                <c:ptCount val="4"/>
                <c:pt idx="0" formatCode="0%">
                  <c:v>53</c:v>
                </c:pt>
                <c:pt idx="1">
                  <c:v>16</c:v>
                </c:pt>
                <c:pt idx="2">
                  <c:v>8</c:v>
                </c:pt>
                <c:pt idx="3">
                  <c:v>23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0.13214</cdr:x>
      <cdr:y>0.91639</cdr:y>
    </cdr:from>
    <cdr:to>
      <cdr:x>0.39983</cdr:x>
      <cdr:y>0.97122</cdr:y>
    </cdr:to>
    <cdr:sp macro="" textlink="">
      <cdr:nvSpPr>
        <cdr:cNvPr id="2" name="TextBox 1"/>
        <cdr:cNvSpPr txBox="1"/>
      </cdr:nvSpPr>
      <cdr:spPr>
        <a:xfrm xmlns:a="http://schemas.openxmlformats.org/drawingml/2006/main">
          <a:off x="714718" y="3566158"/>
          <a:ext cx="1447800" cy="2133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0.13214</cdr:x>
      <cdr:y>0.90209</cdr:y>
    </cdr:from>
    <cdr:to>
      <cdr:x>0.39983</cdr:x>
      <cdr:y>1</cdr:y>
    </cdr:to>
    <cdr:sp macro="" textlink="">
      <cdr:nvSpPr>
        <cdr:cNvPr id="3" name="TextBox 2"/>
        <cdr:cNvSpPr txBox="1"/>
      </cdr:nvSpPr>
      <cdr:spPr>
        <a:xfrm xmlns:a="http://schemas.openxmlformats.org/drawingml/2006/main">
          <a:off x="714718" y="3510522"/>
          <a:ext cx="1447800" cy="3810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CA" sz="1200" dirty="0" smtClean="0"/>
            <a:t>White</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79CF4-C6F9-4F24-9177-78C5EC2FD71E}" type="datetimeFigureOut">
              <a:rPr lang="en-US" smtClean="0"/>
              <a:t>6/18/2015</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1AF4EF-63B8-49A0-8175-AB2DB22E6AC1}" type="slidenum">
              <a:rPr lang="en-CA" smtClean="0"/>
              <a:t>‹#›</a:t>
            </a:fld>
            <a:endParaRPr lang="en-CA"/>
          </a:p>
        </p:txBody>
      </p:sp>
    </p:spTree>
    <p:extLst>
      <p:ext uri="{BB962C8B-B14F-4D97-AF65-F5344CB8AC3E}">
        <p14:creationId xmlns:p14="http://schemas.microsoft.com/office/powerpoint/2010/main" val="140795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pPr/>
              <a:t>6/18/2015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6699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581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513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4100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1524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92315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3224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984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771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7546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959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172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112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8335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9839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6465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0196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6/18/2015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1213768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genychanc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thestar.com/news/gta/knowntopolic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hestar.com/news/gta/knowntopolice.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algn="ctr"/>
            <a:r>
              <a:rPr lang="en-CA" sz="4400" b="1" dirty="0" smtClean="0"/>
              <a:t>Good Afternoon, 810</a:t>
            </a:r>
            <a:endParaRPr lang="en-US" sz="4400" b="1" dirty="0"/>
          </a:p>
        </p:txBody>
      </p:sp>
      <p:sp>
        <p:nvSpPr>
          <p:cNvPr id="15" name="Content Placeholder 14"/>
          <p:cNvSpPr>
            <a:spLocks noGrp="1"/>
          </p:cNvSpPr>
          <p:nvPr>
            <p:ph idx="1"/>
          </p:nvPr>
        </p:nvSpPr>
        <p:spPr>
          <a:xfrm>
            <a:off x="1154954" y="2603500"/>
            <a:ext cx="9110836" cy="3684178"/>
          </a:xfrm>
        </p:spPr>
        <p:txBody>
          <a:bodyPr/>
          <a:lstStyle/>
          <a:p>
            <a:pPr marL="0" indent="0">
              <a:buNone/>
            </a:pPr>
            <a:r>
              <a:rPr lang="en-CA" sz="2800" b="1" dirty="0" smtClean="0"/>
              <a:t>This afternoon we will examine real life factors that affect the likelihood of having an interaction with the police.  We will do this by:</a:t>
            </a:r>
          </a:p>
          <a:p>
            <a:r>
              <a:rPr lang="en-CA" sz="2400" dirty="0" smtClean="0"/>
              <a:t>Investigating the theoretical probability of being stopped randomly by police</a:t>
            </a:r>
          </a:p>
          <a:p>
            <a:r>
              <a:rPr lang="en-CA" sz="2400" dirty="0" smtClean="0"/>
              <a:t>Design a spinner experiment to compare theoretical probability to relative frequency</a:t>
            </a:r>
          </a:p>
          <a:p>
            <a:r>
              <a:rPr lang="en-CA" sz="2400" dirty="0" smtClean="0"/>
              <a:t>Compare relative frequency to real life statistics!</a:t>
            </a:r>
          </a:p>
        </p:txBody>
      </p:sp>
    </p:spTree>
    <p:extLst>
      <p:ext uri="{BB962C8B-B14F-4D97-AF65-F5344CB8AC3E}">
        <p14:creationId xmlns:p14="http://schemas.microsoft.com/office/powerpoint/2010/main" val="571376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enychances.com/wp-content/uploads/sites/8/2014/11/208-Infographic-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827" y="306835"/>
            <a:ext cx="8613775" cy="56326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4272" y="5754078"/>
            <a:ext cx="6434775"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Life is not Random!</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TextBox 7"/>
          <p:cNvSpPr txBox="1"/>
          <p:nvPr/>
        </p:nvSpPr>
        <p:spPr>
          <a:xfrm>
            <a:off x="6890657" y="5671457"/>
            <a:ext cx="4920344" cy="923330"/>
          </a:xfrm>
          <a:prstGeom prst="rect">
            <a:avLst/>
          </a:prstGeom>
          <a:noFill/>
        </p:spPr>
        <p:txBody>
          <a:bodyPr wrap="square" rtlCol="0">
            <a:spAutoFit/>
          </a:bodyPr>
          <a:lstStyle/>
          <a:p>
            <a:r>
              <a:rPr lang="en-CA" dirty="0" smtClean="0"/>
              <a:t>Learn more about how gender, ethnicity, sexual identity and other factors affect your future: </a:t>
            </a:r>
            <a:r>
              <a:rPr lang="en-CA" b="1" dirty="0"/>
              <a:t>#</a:t>
            </a:r>
            <a:r>
              <a:rPr lang="en-CA" b="1" dirty="0" err="1"/>
              <a:t>whatarethechances</a:t>
            </a:r>
            <a:r>
              <a:rPr lang="en-CA" b="1" dirty="0"/>
              <a:t> </a:t>
            </a:r>
            <a:r>
              <a:rPr lang="en-CA" dirty="0" smtClean="0"/>
              <a:t> </a:t>
            </a:r>
            <a:endParaRPr lang="en-US" dirty="0"/>
          </a:p>
        </p:txBody>
      </p:sp>
      <p:pic>
        <p:nvPicPr>
          <p:cNvPr id="10" name="Picture 9"/>
          <p:cNvPicPr>
            <a:picLocks noChangeAspect="1"/>
          </p:cNvPicPr>
          <p:nvPr/>
        </p:nvPicPr>
        <p:blipFill>
          <a:blip r:embed="rId3"/>
          <a:stretch>
            <a:fillRect/>
          </a:stretch>
        </p:blipFill>
        <p:spPr>
          <a:xfrm>
            <a:off x="1803460" y="1562312"/>
            <a:ext cx="7871794" cy="3608402"/>
          </a:xfrm>
          <a:prstGeom prst="rect">
            <a:avLst/>
          </a:prstGeom>
        </p:spPr>
      </p:pic>
    </p:spTree>
    <p:extLst>
      <p:ext uri="{BB962C8B-B14F-4D97-AF65-F5344CB8AC3E}">
        <p14:creationId xmlns:p14="http://schemas.microsoft.com/office/powerpoint/2010/main" val="326139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500"/>
                            </p:stCondLst>
                            <p:childTnLst>
                              <p:par>
                                <p:cTn id="10" presetID="10" presetClass="exit" presetSubtype="0" fill="hold" nodeType="afterEffect">
                                  <p:stCondLst>
                                    <p:cond delay="2250"/>
                                  </p:stCondLst>
                                  <p:childTnLst>
                                    <p:animEffect transition="out" filter="fade">
                                      <p:cBhvr>
                                        <p:cTn id="11" dur="500"/>
                                        <p:tgtEl>
                                          <p:spTgt spid="5122"/>
                                        </p:tgtEl>
                                      </p:cBhvr>
                                    </p:animEffect>
                                    <p:set>
                                      <p:cBhvr>
                                        <p:cTn id="12" dur="1" fill="hold">
                                          <p:stCondLst>
                                            <p:cond delay="499"/>
                                          </p:stCondLst>
                                        </p:cTn>
                                        <p:tgtEl>
                                          <p:spTgt spid="5122"/>
                                        </p:tgtEl>
                                        <p:attrNameLst>
                                          <p:attrName>style.visibility</p:attrName>
                                        </p:attrNameLst>
                                      </p:cBhvr>
                                      <p:to>
                                        <p:strVal val="hidden"/>
                                      </p:to>
                                    </p:set>
                                  </p:childTnLst>
                                </p:cTn>
                              </p:par>
                              <p:par>
                                <p:cTn id="13" presetID="10" presetClass="entr" presetSubtype="0" fill="hold" nodeType="withEffect">
                                  <p:stCondLst>
                                    <p:cond delay="2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250"/>
                            </p:stCondLst>
                            <p:childTnLst>
                              <p:par>
                                <p:cTn id="17" presetID="53" presetClass="entr" presetSubtype="16" fill="hold" grpId="0" nodeType="afterEffect">
                                  <p:stCondLst>
                                    <p:cond delay="2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“We’re Looking For Someone Who Matches your Description”</a:t>
            </a:r>
            <a:endParaRPr lang="en-US" b="1" dirty="0"/>
          </a:p>
        </p:txBody>
      </p:sp>
      <p:sp>
        <p:nvSpPr>
          <p:cNvPr id="3" name="Content Placeholder 2"/>
          <p:cNvSpPr>
            <a:spLocks noGrp="1"/>
          </p:cNvSpPr>
          <p:nvPr>
            <p:ph idx="1"/>
          </p:nvPr>
        </p:nvSpPr>
        <p:spPr>
          <a:xfrm>
            <a:off x="4967926" y="2818614"/>
            <a:ext cx="5012687" cy="3201186"/>
          </a:xfrm>
        </p:spPr>
        <p:txBody>
          <a:bodyPr/>
          <a:lstStyle/>
          <a:p>
            <a:r>
              <a:rPr lang="en-CA" sz="2400" dirty="0" smtClean="0"/>
              <a:t>Let’s watch this graduate of York University tell his story…</a:t>
            </a:r>
          </a:p>
          <a:p>
            <a:pPr marL="0" indent="0">
              <a:buNone/>
            </a:pPr>
            <a:r>
              <a:rPr lang="en-US" sz="900" dirty="0" smtClean="0">
                <a:hlinkClick r:id="rId2"/>
              </a:rPr>
              <a:t/>
            </a:r>
            <a:br>
              <a:rPr lang="en-US" sz="900" dirty="0" smtClean="0">
                <a:hlinkClick r:id="rId2"/>
              </a:rPr>
            </a:br>
            <a:r>
              <a:rPr lang="en-US" sz="900" dirty="0" smtClean="0">
                <a:hlinkClick r:id="rId2"/>
              </a:rPr>
              <a:t>http</a:t>
            </a:r>
            <a:r>
              <a:rPr lang="en-US" sz="900" dirty="0">
                <a:hlinkClick r:id="rId2"/>
              </a:rPr>
              <a:t>://genychances.com</a:t>
            </a:r>
            <a:r>
              <a:rPr lang="en-US" sz="900" dirty="0" smtClean="0">
                <a:hlinkClick r:id="rId2"/>
              </a:rPr>
              <a:t>/</a:t>
            </a:r>
            <a:r>
              <a:rPr lang="en-US" sz="900" dirty="0" smtClean="0"/>
              <a:t> </a:t>
            </a:r>
            <a:r>
              <a:rPr lang="en-US" sz="900" dirty="0" smtClean="0">
                <a:sym typeface="Wingdings" panose="05000000000000000000" pitchFamily="2" charset="2"/>
              </a:rPr>
              <a:t> race  beginning to 1.37</a:t>
            </a:r>
            <a:endParaRPr lang="en-US" sz="900" dirty="0"/>
          </a:p>
        </p:txBody>
      </p:sp>
      <p:pic>
        <p:nvPicPr>
          <p:cNvPr id="4" name="Picture 3"/>
          <p:cNvPicPr>
            <a:picLocks noChangeAspect="1"/>
          </p:cNvPicPr>
          <p:nvPr/>
        </p:nvPicPr>
        <p:blipFill>
          <a:blip r:embed="rId3"/>
          <a:stretch>
            <a:fillRect/>
          </a:stretch>
        </p:blipFill>
        <p:spPr>
          <a:xfrm>
            <a:off x="1028754" y="2709461"/>
            <a:ext cx="3706006" cy="34194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72216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Carding… What is It?</a:t>
            </a:r>
            <a:endParaRPr lang="en-US" b="1"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www.thestar.com/news/gta/knowntopolice.html</a:t>
            </a:r>
            <a:r>
              <a:rPr lang="en-US" dirty="0" smtClean="0"/>
              <a:t>  </a:t>
            </a:r>
            <a:r>
              <a:rPr lang="en-US" sz="900" dirty="0" smtClean="0"/>
              <a:t>(up to 2:02)</a:t>
            </a:r>
          </a:p>
        </p:txBody>
      </p:sp>
    </p:spTree>
    <p:extLst>
      <p:ext uri="{BB962C8B-B14F-4D97-AF65-F5344CB8AC3E}">
        <p14:creationId xmlns:p14="http://schemas.microsoft.com/office/powerpoint/2010/main" val="3646838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Population in Toronto, by Ethnicity</a:t>
            </a:r>
            <a:endParaRPr lang="en-US" b="1" dirty="0"/>
          </a:p>
        </p:txBody>
      </p:sp>
      <p:sp>
        <p:nvSpPr>
          <p:cNvPr id="3" name="Content Placeholder 2"/>
          <p:cNvSpPr>
            <a:spLocks noGrp="1"/>
          </p:cNvSpPr>
          <p:nvPr>
            <p:ph idx="1"/>
          </p:nvPr>
        </p:nvSpPr>
        <p:spPr>
          <a:xfrm>
            <a:off x="825016" y="3016576"/>
            <a:ext cx="4726698" cy="3079423"/>
          </a:xfrm>
        </p:spPr>
        <p:txBody>
          <a:bodyPr>
            <a:noAutofit/>
          </a:bodyPr>
          <a:lstStyle/>
          <a:p>
            <a:r>
              <a:rPr lang="en-US" sz="2600" dirty="0" smtClean="0"/>
              <a:t>Statistically, how many people is that out of 100?</a:t>
            </a:r>
          </a:p>
          <a:p>
            <a:r>
              <a:rPr lang="en-CA" sz="2600" dirty="0" smtClean="0"/>
              <a:t>If “carding” is random, what is the probability of a person from each group being “carded” by police</a:t>
            </a:r>
            <a:endParaRPr lang="en-US" sz="2600" dirty="0" smtClean="0"/>
          </a:p>
        </p:txBody>
      </p:sp>
      <p:graphicFrame>
        <p:nvGraphicFramePr>
          <p:cNvPr id="8" name="Chart 7" title="2011 Population"/>
          <p:cNvGraphicFramePr/>
          <p:nvPr>
            <p:extLst>
              <p:ext uri="{D42A27DB-BD31-4B8C-83A1-F6EECF244321}">
                <p14:modId xmlns:p14="http://schemas.microsoft.com/office/powerpoint/2010/main" val="4106340912"/>
              </p:ext>
            </p:extLst>
          </p:nvPr>
        </p:nvGraphicFramePr>
        <p:xfrm>
          <a:off x="5823242" y="2529840"/>
          <a:ext cx="5408638" cy="389152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650675" y="2801133"/>
            <a:ext cx="2362200" cy="215444"/>
          </a:xfrm>
          <a:prstGeom prst="rect">
            <a:avLst/>
          </a:prstGeom>
          <a:noFill/>
        </p:spPr>
        <p:txBody>
          <a:bodyPr wrap="square" rtlCol="0">
            <a:spAutoFit/>
          </a:bodyPr>
          <a:lstStyle/>
          <a:p>
            <a:r>
              <a:rPr lang="en-CA" sz="800" dirty="0" smtClean="0"/>
              <a:t>Source: 2011 National Household Survey</a:t>
            </a:r>
            <a:endParaRPr lang="en-US" sz="800" dirty="0"/>
          </a:p>
        </p:txBody>
      </p:sp>
    </p:spTree>
    <p:extLst>
      <p:ext uri="{BB962C8B-B14F-4D97-AF65-F5344CB8AC3E}">
        <p14:creationId xmlns:p14="http://schemas.microsoft.com/office/powerpoint/2010/main" val="204326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016" y="973668"/>
            <a:ext cx="9701470" cy="706964"/>
          </a:xfrm>
        </p:spPr>
        <p:txBody>
          <a:bodyPr/>
          <a:lstStyle/>
          <a:p>
            <a:r>
              <a:rPr lang="en-CA" b="1" dirty="0" smtClean="0"/>
              <a:t>How could we find the relative frequency?</a:t>
            </a:r>
            <a:endParaRPr lang="en-US" b="1" dirty="0"/>
          </a:p>
        </p:txBody>
      </p:sp>
      <p:sp>
        <p:nvSpPr>
          <p:cNvPr id="3" name="Content Placeholder 2"/>
          <p:cNvSpPr>
            <a:spLocks noGrp="1"/>
          </p:cNvSpPr>
          <p:nvPr>
            <p:ph idx="1"/>
          </p:nvPr>
        </p:nvSpPr>
        <p:spPr>
          <a:xfrm>
            <a:off x="825016" y="2831518"/>
            <a:ext cx="4040898" cy="2480709"/>
          </a:xfrm>
        </p:spPr>
        <p:txBody>
          <a:bodyPr>
            <a:noAutofit/>
          </a:bodyPr>
          <a:lstStyle/>
          <a:p>
            <a:pPr marL="0" indent="0">
              <a:buNone/>
            </a:pPr>
            <a:r>
              <a:rPr lang="en-US" sz="2600" dirty="0" smtClean="0"/>
              <a:t>Black = 8/100</a:t>
            </a:r>
          </a:p>
          <a:p>
            <a:pPr marL="0" indent="0">
              <a:buNone/>
            </a:pPr>
            <a:r>
              <a:rPr lang="en-CA" sz="2600" dirty="0" smtClean="0"/>
              <a:t>South </a:t>
            </a:r>
            <a:r>
              <a:rPr lang="en-CA" sz="2600" dirty="0" err="1" smtClean="0"/>
              <a:t>Aisan</a:t>
            </a:r>
            <a:r>
              <a:rPr lang="en-CA" sz="2600" dirty="0" smtClean="0"/>
              <a:t> = 16/100</a:t>
            </a:r>
          </a:p>
          <a:p>
            <a:pPr marL="0" indent="0">
              <a:buNone/>
            </a:pPr>
            <a:r>
              <a:rPr lang="en-CA" sz="2600" dirty="0" smtClean="0"/>
              <a:t>White = 53/100</a:t>
            </a:r>
          </a:p>
          <a:p>
            <a:pPr marL="0" indent="0">
              <a:buNone/>
            </a:pPr>
            <a:r>
              <a:rPr lang="en-CA" sz="2600" dirty="0" smtClean="0"/>
              <a:t>“Other” = 23/100</a:t>
            </a:r>
            <a:endParaRPr lang="en-US" sz="2600" dirty="0" smtClean="0"/>
          </a:p>
        </p:txBody>
      </p:sp>
      <p:sp>
        <p:nvSpPr>
          <p:cNvPr id="6" name="Content Placeholder 2"/>
          <p:cNvSpPr txBox="1">
            <a:spLocks/>
          </p:cNvSpPr>
          <p:nvPr/>
        </p:nvSpPr>
        <p:spPr>
          <a:xfrm>
            <a:off x="5192485" y="2831518"/>
            <a:ext cx="6161313" cy="30249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CA" sz="3300" b="1" i="1" dirty="0" smtClean="0"/>
              <a:t>Design an experiment… </a:t>
            </a:r>
          </a:p>
          <a:p>
            <a:r>
              <a:rPr lang="en-CA" sz="2700" i="1" dirty="0" smtClean="0"/>
              <a:t>what materials will you need? </a:t>
            </a:r>
          </a:p>
          <a:p>
            <a:r>
              <a:rPr lang="en-CA" sz="2700" i="1" dirty="0" smtClean="0"/>
              <a:t>What will you need to do?  </a:t>
            </a:r>
          </a:p>
          <a:p>
            <a:r>
              <a:rPr lang="en-CA" sz="2700" i="1" dirty="0" smtClean="0"/>
              <a:t>How will you record your results?</a:t>
            </a:r>
            <a:endParaRPr lang="en-US" sz="2700" i="1" dirty="0" smtClean="0"/>
          </a:p>
        </p:txBody>
      </p:sp>
    </p:spTree>
    <p:extLst>
      <p:ext uri="{BB962C8B-B14F-4D97-AF65-F5344CB8AC3E}">
        <p14:creationId xmlns:p14="http://schemas.microsoft.com/office/powerpoint/2010/main" val="2978664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 Real Life…</a:t>
            </a:r>
            <a:endParaRPr lang="en-US" b="1"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www.thestar.com/news/gta/knowntopolice.html</a:t>
            </a:r>
            <a:r>
              <a:rPr lang="en-US" dirty="0" smtClean="0"/>
              <a:t>  </a:t>
            </a:r>
            <a:r>
              <a:rPr lang="en-US" sz="900" dirty="0" smtClean="0"/>
              <a:t>(after 2:02 – watch the rest)</a:t>
            </a:r>
          </a:p>
        </p:txBody>
      </p:sp>
    </p:spTree>
    <p:extLst>
      <p:ext uri="{BB962C8B-B14F-4D97-AF65-F5344CB8AC3E}">
        <p14:creationId xmlns:p14="http://schemas.microsoft.com/office/powerpoint/2010/main" val="4192464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 Real Life…</a:t>
            </a:r>
            <a:endParaRPr lang="en-US" b="1" dirty="0"/>
          </a:p>
        </p:txBody>
      </p:sp>
      <p:sp>
        <p:nvSpPr>
          <p:cNvPr id="3" name="Content Placeholder 2"/>
          <p:cNvSpPr>
            <a:spLocks noGrp="1"/>
          </p:cNvSpPr>
          <p:nvPr>
            <p:ph idx="1"/>
          </p:nvPr>
        </p:nvSpPr>
        <p:spPr>
          <a:xfrm>
            <a:off x="1154954" y="2657928"/>
            <a:ext cx="10209732" cy="3416300"/>
          </a:xfrm>
        </p:spPr>
        <p:txBody>
          <a:bodyPr>
            <a:noAutofit/>
          </a:bodyPr>
          <a:lstStyle/>
          <a:p>
            <a:pPr marL="0" indent="0">
              <a:buNone/>
            </a:pPr>
            <a:r>
              <a:rPr lang="en-US" sz="2800" i="1" dirty="0"/>
              <a:t>According to results from a </a:t>
            </a:r>
            <a:r>
              <a:rPr lang="en-US" sz="2800" i="1" dirty="0" smtClean="0"/>
              <a:t>recently made Freedom </a:t>
            </a:r>
            <a:r>
              <a:rPr lang="en-US" sz="2800" i="1" dirty="0"/>
              <a:t>of Information </a:t>
            </a:r>
            <a:r>
              <a:rPr lang="en-US" sz="2800" i="1" dirty="0" smtClean="0"/>
              <a:t>request: </a:t>
            </a:r>
            <a:r>
              <a:rPr lang="en-US" sz="2800" i="1" dirty="0"/>
              <a:t>“While blacks make up 8.3 per cent of Toronto’s population, they accounted for 25 per cent of the cards filled out between 2008 and mid-2011. </a:t>
            </a:r>
            <a:endParaRPr lang="en-US" sz="2800" i="1" dirty="0" smtClean="0"/>
          </a:p>
          <a:p>
            <a:pPr marL="0" indent="0">
              <a:buNone/>
            </a:pPr>
            <a:r>
              <a:rPr lang="en-US" sz="2800" i="1" dirty="0" smtClean="0"/>
              <a:t>In </a:t>
            </a:r>
            <a:r>
              <a:rPr lang="en-US" sz="2800" i="1" dirty="0"/>
              <a:t>each of the city’s 72 patrol zones, blacks are more likely than whites to be stopped and carded. The likelihood increases in areas that are predominantly white</a:t>
            </a:r>
            <a:r>
              <a:rPr lang="en-US" sz="2800" i="1" dirty="0" smtClean="0"/>
              <a:t>.”</a:t>
            </a:r>
            <a:endParaRPr lang="en-US" sz="2800" dirty="0"/>
          </a:p>
        </p:txBody>
      </p:sp>
    </p:spTree>
    <p:extLst>
      <p:ext uri="{BB962C8B-B14F-4D97-AF65-F5344CB8AC3E}">
        <p14:creationId xmlns:p14="http://schemas.microsoft.com/office/powerpoint/2010/main" val="3817064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smtClean="0"/>
              <a:t>Should</a:t>
            </a:r>
            <a:r>
              <a:rPr lang="en-CA" b="1" dirty="0" smtClean="0"/>
              <a:t> Carding be “Random”?</a:t>
            </a:r>
            <a:endParaRPr lang="en-US" b="1" dirty="0"/>
          </a:p>
        </p:txBody>
      </p:sp>
      <p:sp>
        <p:nvSpPr>
          <p:cNvPr id="3" name="Content Placeholder 2"/>
          <p:cNvSpPr>
            <a:spLocks noGrp="1"/>
          </p:cNvSpPr>
          <p:nvPr>
            <p:ph idx="1"/>
          </p:nvPr>
        </p:nvSpPr>
        <p:spPr>
          <a:xfrm>
            <a:off x="4931228" y="2679699"/>
            <a:ext cx="6148841" cy="3514271"/>
          </a:xfrm>
        </p:spPr>
        <p:txBody>
          <a:bodyPr>
            <a:normAutofit fontScale="77500" lnSpcReduction="20000"/>
          </a:bodyPr>
          <a:lstStyle/>
          <a:p>
            <a:pPr marL="0" indent="0">
              <a:buNone/>
            </a:pPr>
            <a:r>
              <a:rPr lang="en-US" sz="3000" i="1" dirty="0" smtClean="0"/>
              <a:t>Saunders </a:t>
            </a:r>
            <a:r>
              <a:rPr lang="en-US" sz="3000" i="1" dirty="0"/>
              <a:t>said he wants "to eliminate the word 'random'" from the police lexicon, referring to the city's controversial carding policy, which allows officers to collect information from residents even if they have committed no offence.</a:t>
            </a:r>
            <a:endParaRPr lang="en-US" sz="3000" dirty="0"/>
          </a:p>
          <a:p>
            <a:pPr marL="0" indent="0">
              <a:buNone/>
            </a:pPr>
            <a:r>
              <a:rPr lang="en-US" sz="3000" dirty="0"/>
              <a:t> </a:t>
            </a:r>
          </a:p>
          <a:p>
            <a:pPr marL="0" indent="0">
              <a:buNone/>
            </a:pPr>
            <a:r>
              <a:rPr lang="en-US" sz="3000" i="1" dirty="0"/>
              <a:t>There is no reason that word should be in the police lexicon, he said.</a:t>
            </a:r>
            <a:endParaRPr lang="en-US" sz="3000" dirty="0"/>
          </a:p>
          <a:p>
            <a:endParaRPr lang="en-US" dirty="0"/>
          </a:p>
        </p:txBody>
      </p:sp>
      <p:pic>
        <p:nvPicPr>
          <p:cNvPr id="2050" name="Picture 2" descr="http://storage.torontosun.com/v1/dynamic_resize/sws_path/suns-prod-images/1297694357285_ORIGINAL.jpg?quality=80&amp;size=42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17" y="2679699"/>
            <a:ext cx="4000500"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716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smtClean="0"/>
              <a:t>The Facts on “Crime”…</a:t>
            </a:r>
            <a:endParaRPr lang="en-US" b="1" dirty="0"/>
          </a:p>
        </p:txBody>
      </p:sp>
      <p:pic>
        <p:nvPicPr>
          <p:cNvPr id="4098" name="Picture 2" descr="http://genychances.com/wp-content/uploads/sites/8/2014/11/Infographic-Faces-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074" y="2219326"/>
            <a:ext cx="7543799" cy="471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665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417</TotalTime>
  <Words>354</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Wingdings</vt:lpstr>
      <vt:lpstr>Wingdings 3</vt:lpstr>
      <vt:lpstr>Ion Boardroom</vt:lpstr>
      <vt:lpstr>Good Afternoon, 810</vt:lpstr>
      <vt:lpstr>“We’re Looking For Someone Who Matches your Description”</vt:lpstr>
      <vt:lpstr>Carding… What is It?</vt:lpstr>
      <vt:lpstr>Population in Toronto, by Ethnicity</vt:lpstr>
      <vt:lpstr>How could we find the relative frequency?</vt:lpstr>
      <vt:lpstr>In Real Life…</vt:lpstr>
      <vt:lpstr>In Real Life…</vt:lpstr>
      <vt:lpstr>Should Carding be “Random”?</vt:lpstr>
      <vt:lpstr>The Facts on “Crime”…</vt:lpstr>
      <vt:lpstr>PowerPoint Presentation</vt:lpstr>
    </vt:vector>
  </TitlesOfParts>
  <Company>Peel District School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810</dc:title>
  <dc:creator>Teschow, Vera</dc:creator>
  <cp:lastModifiedBy>Teschow, Vera</cp:lastModifiedBy>
  <cp:revision>33</cp:revision>
  <dcterms:created xsi:type="dcterms:W3CDTF">2015-06-09T15:49:21Z</dcterms:created>
  <dcterms:modified xsi:type="dcterms:W3CDTF">2015-06-18T14:37:32Z</dcterms:modified>
</cp:coreProperties>
</file>