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99" r:id="rId2"/>
    <p:sldId id="301" r:id="rId3"/>
    <p:sldId id="303" r:id="rId4"/>
    <p:sldId id="308" r:id="rId5"/>
    <p:sldId id="304" r:id="rId6"/>
    <p:sldId id="305" r:id="rId7"/>
    <p:sldId id="306" r:id="rId8"/>
    <p:sldId id="307" r:id="rId9"/>
    <p:sldId id="310" r:id="rId10"/>
    <p:sldId id="267" r:id="rId11"/>
    <p:sldId id="268" r:id="rId12"/>
    <p:sldId id="293" r:id="rId13"/>
    <p:sldId id="265" r:id="rId14"/>
    <p:sldId id="269" r:id="rId15"/>
    <p:sldId id="290" r:id="rId16"/>
    <p:sldId id="257" r:id="rId17"/>
    <p:sldId id="258" r:id="rId18"/>
    <p:sldId id="259" r:id="rId19"/>
    <p:sldId id="302" r:id="rId20"/>
    <p:sldId id="260" r:id="rId21"/>
    <p:sldId id="261" r:id="rId22"/>
    <p:sldId id="270" r:id="rId23"/>
    <p:sldId id="273" r:id="rId24"/>
    <p:sldId id="298" r:id="rId25"/>
    <p:sldId id="297" r:id="rId26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7F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216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3B920-3B4D-4623-9968-E852C031D7C4}" type="datetimeFigureOut">
              <a:rPr lang="en-US" smtClean="0"/>
              <a:pPr/>
              <a:t>9/4/2014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3338F-778C-4769-B2D3-C03D3F49CEEB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 them to write down the first thing that comes to mind when they think about “math”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62E9E-CDFA-4D84-86F6-32036EEA9A6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A1529B-C9BE-4882-9D7D-D0058DD1BF24}" type="datetimeFigureOut">
              <a:rPr lang="en-US" smtClean="0"/>
              <a:pPr/>
              <a:t>9/4/2014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F0EB8BF-DA4E-47E7-B633-80BBA6CA5F3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1529B-C9BE-4882-9D7D-D0058DD1BF24}" type="datetimeFigureOut">
              <a:rPr lang="en-US" smtClean="0"/>
              <a:pPr/>
              <a:t>9/4/2014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B8BF-DA4E-47E7-B633-80BBA6CA5F3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1529B-C9BE-4882-9D7D-D0058DD1BF24}" type="datetimeFigureOut">
              <a:rPr lang="en-US" smtClean="0"/>
              <a:pPr/>
              <a:t>9/4/2014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B8BF-DA4E-47E7-B633-80BBA6CA5F3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A1529B-C9BE-4882-9D7D-D0058DD1BF24}" type="datetimeFigureOut">
              <a:rPr lang="en-US" smtClean="0"/>
              <a:pPr/>
              <a:t>9/4/2014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B8BF-DA4E-47E7-B633-80BBA6CA5F3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A1529B-C9BE-4882-9D7D-D0058DD1BF24}" type="datetimeFigureOut">
              <a:rPr lang="en-US" smtClean="0"/>
              <a:pPr/>
              <a:t>9/4/2014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F0EB8BF-DA4E-47E7-B633-80BBA6CA5F3F}" type="slidenum">
              <a:rPr lang="en-CA" smtClean="0"/>
              <a:pPr/>
              <a:t>‹#›</a:t>
            </a:fld>
            <a:endParaRPr lang="en-CA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A1529B-C9BE-4882-9D7D-D0058DD1BF24}" type="datetimeFigureOut">
              <a:rPr lang="en-US" smtClean="0"/>
              <a:pPr/>
              <a:t>9/4/2014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F0EB8BF-DA4E-47E7-B633-80BBA6CA5F3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A1529B-C9BE-4882-9D7D-D0058DD1BF24}" type="datetimeFigureOut">
              <a:rPr lang="en-US" smtClean="0"/>
              <a:pPr/>
              <a:t>9/4/2014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F0EB8BF-DA4E-47E7-B633-80BBA6CA5F3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1529B-C9BE-4882-9D7D-D0058DD1BF24}" type="datetimeFigureOut">
              <a:rPr lang="en-US" smtClean="0"/>
              <a:pPr/>
              <a:t>9/4/2014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B8BF-DA4E-47E7-B633-80BBA6CA5F3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A1529B-C9BE-4882-9D7D-D0058DD1BF24}" type="datetimeFigureOut">
              <a:rPr lang="en-US" smtClean="0"/>
              <a:pPr/>
              <a:t>9/4/2014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F0EB8BF-DA4E-47E7-B633-80BBA6CA5F3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A1529B-C9BE-4882-9D7D-D0058DD1BF24}" type="datetimeFigureOut">
              <a:rPr lang="en-US" smtClean="0"/>
              <a:pPr/>
              <a:t>9/4/2014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F0EB8BF-DA4E-47E7-B633-80BBA6CA5F3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A1529B-C9BE-4882-9D7D-D0058DD1BF24}" type="datetimeFigureOut">
              <a:rPr lang="en-US" smtClean="0"/>
              <a:pPr/>
              <a:t>9/4/2014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F0EB8BF-DA4E-47E7-B633-80BBA6CA5F3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A1529B-C9BE-4882-9D7D-D0058DD1BF24}" type="datetimeFigureOut">
              <a:rPr lang="en-US" smtClean="0"/>
              <a:pPr/>
              <a:t>9/4/2014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F0EB8BF-DA4E-47E7-B633-80BBA6CA5F3F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file:///\\CMS-ELEMSC-21\1153%20Office%20Users$\P0070178\Profile\Desktop\Hoven%20School%20District%20Superintendent's%20Blog%20%20What%20Digital%20Footprint%20Will%20You%20Leave%20Behind2.flv_medium_WMV%20V9.wmv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frm=1&amp;source=images&amp;cd=&amp;cad=rja&amp;docid=fUONZDx-aj-nZM&amp;tbnid=dlwdfC_cCEVNuM:&amp;ved=0CAUQjRw&amp;url=http://www.clker.com/clipart-hollow-right-foot.html&amp;ei=ZTNXUqOZBsWtqQHapYC4CQ&amp;psig=AFQjCNGsZiKYEjVW78i8EW_4OIAVqY4drA&amp;ust=1381532892240943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776288"/>
            <a:ext cx="8389174" cy="1470025"/>
          </a:xfrm>
        </p:spPr>
        <p:txBody>
          <a:bodyPr>
            <a:normAutofit/>
          </a:bodyPr>
          <a:lstStyle/>
          <a:p>
            <a:r>
              <a:rPr lang="en-CA" sz="3400" b="1" dirty="0" smtClean="0"/>
              <a:t>Digital Citizenship: Before you BYOD</a:t>
            </a:r>
            <a:endParaRPr lang="en-CA" sz="3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Part One – Understanding your Digital Footprint, Respectful Use of BYOD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reevector.com/site_media/preview_images/FreeVector-Technology-Background-Temp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740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428760"/>
          </a:xfrm>
        </p:spPr>
        <p:txBody>
          <a:bodyPr>
            <a:noAutofit/>
          </a:bodyPr>
          <a:lstStyle/>
          <a:p>
            <a:r>
              <a:rPr lang="en-CA" sz="5500" b="1" dirty="0" smtClean="0">
                <a:latin typeface="Arial Rounded MT Bold" pitchFamily="34" charset="0"/>
              </a:rPr>
              <a:t>What are some benefits to BYOD? What are some cautions?</a:t>
            </a:r>
            <a:endParaRPr lang="en-CA" sz="5500" b="1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71678"/>
            <a:ext cx="4038600" cy="4176722"/>
          </a:xfrm>
        </p:spPr>
        <p:txBody>
          <a:bodyPr>
            <a:normAutofit/>
          </a:bodyPr>
          <a:lstStyle/>
          <a:p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000240"/>
            <a:ext cx="4038600" cy="4248160"/>
          </a:xfrm>
        </p:spPr>
        <p:txBody>
          <a:bodyPr>
            <a:normAutofit/>
          </a:bodyPr>
          <a:lstStyle/>
          <a:p>
            <a:r>
              <a:rPr lang="en-CA" sz="2500" b="1" dirty="0" smtClean="0"/>
              <a:t>THINGS TO CONSIDER: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reevector.com/site_media/preview_images/FreeVector-Technology-Background-Temp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7405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875622"/>
          </a:xfrm>
        </p:spPr>
        <p:txBody>
          <a:bodyPr>
            <a:normAutofit/>
          </a:bodyPr>
          <a:lstStyle/>
          <a:p>
            <a:r>
              <a:rPr lang="en-CA" sz="4400" b="1" dirty="0" smtClean="0">
                <a:latin typeface="Arial Rounded MT Bold" pitchFamily="34" charset="0"/>
              </a:rPr>
              <a:t>Consider this: Everything you do online is eternal…</a:t>
            </a:r>
            <a:endParaRPr lang="en-CA" sz="4400" b="1" dirty="0">
              <a:latin typeface="Arial Rounded MT Bold" pitchFamily="34" charset="0"/>
            </a:endParaRPr>
          </a:p>
        </p:txBody>
      </p:sp>
      <p:sp>
        <p:nvSpPr>
          <p:cNvPr id="12290" name="AutoShape 2" descr="data:image/jpeg;base64,/9j/4AAQSkZJRgABAQAAAQABAAD/2wCEAAkGBwgHBgkIBwgKCgkLDRYPDQwMDRsUFRAWIB0iIiAdHx8kKDQsJCYxJx8fLT0tMTU3Ojo6Iys/RD84QzQ5OjcBCgoKDQwNGg8PGjclHyU3Nzc3Nzc3Nzc3Nzc3Nzc3Nzc3Nzc3Nzc3Nzc3Nzc3Nzc3Nzc3Nzc3Nzc3Nzc3Nzc3N//AABEIALYAawMBIgACEQEDEQH/xAAcAAEAAQUBAQAAAAAAAAAAAAAABwEDBAUGCAL/xAA4EAABAwMCBAQFAwMCBwAAAAABAgMRAAQhBRIGMUFRBxMiYRRxgZGhMlKxFSPRFkIkQ2KCweHx/8QAFAEBAAAAAAAAAAAAAAAAAAAAAP/EABQRAQAAAAAAAAAAAAAAAAAAAAD/2gAMAwEAAhEDEQA/AJxpSlApSlApSlBQkCuX4k4pGmuIYsg248SN24FUD2SMn+BVzjnVv6VpqF7ykKXKiOqQCYHzMD61AutcUPuai9dNuoIT6UBPIEgTnBP/AN+VBPfD/FdlqV+rTHnWWtQSncGQ5JWMZHI9RXSV5g8PXrq/8TNGuEyp9x4qUU8gkIO76bZ+pr0xdXDdpbO3FwsIaaQVLUegGSaC9NVrk+GuMmNeQh1lltthxJUhReyRMDBA+R7EiusoFKUoFKUoFKUoFKUoOM8VdKGp8LuQHNzCg5LbZXiIJIHPFeebThDiLVLpLNhpV7cqAErLJbCfmVwE/WvVOoaxp2nvNs3l0htxwwlEFROQOQ+fOsli4YuUyw824Jj0qBoOK8LOBTwlp7r2oKS7qt1BdWkyG0jkgH+e9XvGA3n+gtRRYtrWpewOhHPyt43/AEjn7E12sChSlQggEe9B588GtO1fUNZC2g4NItoW4Vj0eZIgInr3jp2xU8/1G1+MFp57fxB/5c/WPnGY+ta7izUTw7wxqGo2VsFOW7JUhCE4npiok4F1XWuJNbWmxbccYCJXeuIEoXuCgrd2Bn05J3QaCd6V8pr6oFKUoFKUoKGo98QvEO30FFxY2Ct16huVOD9Lc4HzPt0611/El6rT9HubhBhxKPQYmFHA/NeeXtDVrOrOuOOLSEDzF+YAA4ZgwRzOBnuZoNXqGs63qZ+LdfUykeqZ9Rzkk+1Z2i8T6pptw06m/ccCTK0uZDgEA55pPLPsKXNi2GkttvqKDO9SlHMTjl2UP/dXBZM3aWtzaQE8koUEmPSCMcx9aCQ7HxGWtu2YVc/DuKGW3wFqT7FYxPUTEiOprstC4lTeuIYfU04pa1BLrP6Yn07smCcjmZI6SKgRnTUovlPvulxqRtC+c9Jg9+prfb12KG9R0e3btnrZz+8LZAT8Qg88dVpMEdxPyIegVICk7VAEEQQRXMcW62rhnT0p0qxaW4oxAEIaBB9RCcnkYA7Gtvw9rFtrelMXto4HEqEL7pWMKBHQg1peLuGdS1pbZ0/UxaNkbXEFsGfflmJOD3PKTQZ3C+uO6qlTV40hFwlpDoU3O1xChzE8iCDI+Wc1v61PD+j/ANIYWhVy5cuL2guOJAgBIAAjpgn61tqBSlKBSlKDS8W2r93or7dsAp2NyE/uUkyB88VDen6sFJW23Z7X2EBtXmbR5ogeWqMnkB9Z6g1PToBQccs1524js7vSeJnLa5UlrzlOgJn+24CZBHaRHOY70H0tbKztUogJyAROOcQT1xirbAXuBcSovT6AQBiJ5++R9+VYaXfOQp1CUlCk7QjdOP8AbJGOuPmTX1aBSFqJ3LS4mEgnOZxH2PPJmguNEPJD62/Lz+gqIH1B54H0+0ZtreOtoW23cFSVIO+V5VHbp+e9Y1ypcp8udyhugJwOk/YR0/ivqztcyopKQUzk5g9PuaDs/CF4t6/f2DT5KGreXGikgbgoAKHQGCRW2474vvLDW7XR9Oe8lTklbgEnEYHbnXE8Nar/AKe41tHztNvdAtPlYjaFRHtOBiu9448OU8V6oxfN6q7ZLQCCUo3Ecp25ET/4oOw0Z5dxYtPLcLgcSFAkCRI5YrPrA0PS7fRdMttOs0kM27YQjcZJA7nvWfQKUpQKUpQUUJSRXJ8Y8D2fE7bZW+7bvtA7HW84PQjqPtXW0oIj1jwydatXDZXQuH/LCQHgUdRujMQQPzXENsoswuxecR5zCoKEH0KVEEgnoIiT7969GXTRdYcQkwopISexj5VC3iFbrauy4+0lu4S9t/UN7jUbguBEDd5g9ymewAaVbC3AVlYSjbPqGDgwPyPzX15qPShG0JAlRJJJAAAJ6dYx2qqh5bKADCgnGeQOIA+gz7j5UQgE+a4hG4qOOQHcdIIjPXnPMwFxSA+0QXkhJB2kTIz265P1jpyqd9J3/AMl2QtQ3EGcT0zmoITaXd3e2jdn5jQbfSSpKgDhQjOe5x7+4NT7az5DciDtEjtQXqUpQKUpQKUpQKUqgoK1HfiY75zbduHkKaU4G1tJb3lUzg5/7scozg131y8m3aW4swlIk1C93qj2t6y/ephbTjoUwjEobiB1wSfV/NBptQtXrezUvf8AoWgpKTnkADjl/g/KrmgMnUrlzcP7W9QSlIEJQCRHU88/esDiTUSl55oLSkH0oIJ9UExMHJn8T2xtPD5d1dXjotLdXmqKEoIgR09UDMJ9+/OcBJvD+jsKUwgNEItlBap/d0+uZ+grsIqxY2wtbZDQM7Rk9zWRQKUpQKUpQKUpQKUqhMUHDeKPE1toli1Zrcm6vPS0ymdyhywYgZIEyIzGaj1dwbKzClOhC0oBCSQACRiOyQJ6dOc11nGd2L/UPiFMoULfe3bTEwlQLi88gSAB7JJ5KqPte2XzBTubxhPcnA+/L70GkCL2+vENNIfdcceCWkwJVMAEYHLucV6D4D4Qt+FdMDYJcvHcvukzn9o9hXIeFHCKG3Fa1d7nCDtttygQI5qgY+VSuKCtKUoFKUoFKUoFKUmgVi6m64zYvuMbPNS2oo8wwndGJ9qyZFch4i683p3D961bL33qkBAabIKxvO0GO0mJ5ZoI/wBXvm9rSLVfnuOphD5ylSCICyZ6iD9+5rD0vTH9U1RuyaSpReIST5kgIBknI9IEn3yI6Cubsbo298xpKbZbtwtSWmmENjKhiOhEkzkfyanbgXh17R7FVxqXlK1O5gvFGUtgckJPYfkmaDo7K3btLdthlIShtISkDoBir9KUClKUClKUFKKUEiSYFCYE1HviDxqdHu0WNutI3NkrIMKUZiAf9oEZPPOOVB1t/r1ralSEBT7qebbXPr3x0PXoa0epceWunMKfvGPhmkRuU84Iz09IOeWPeosuNTvri8n4pxtpUwy24oK8sCCD16TM4Md6t3TPxDSVvXbzjiPUneok+0e8Hp36c6Dfal4ravqSvK0W0TYMqSN1zcJG/kZUEkwBjEnP4rX2rd9qOqsO3V58TdX7raVb2VKSnKQP7SiPSCJKRgAGtfYNIbuFOgIc8xoAOOQo7SZECIHbGeXvUieFWiAOX2sXVgtp4r8q1fdVKltH1Ej25CesUG54M4C0zhhC3gPi9QdXvdvHkJ3k/wDT+wZOBXWxHKgECq0FKrSlApSlApSlBhaxdGz024fQQFobJSVcp6TUCagsXN+9dOsh45KS5z5nbGcZzzjvzqSfF6+NnodsEvpZcW6fLJVEqiIP3mekVFbblzubLTzalEAhAzHQg/uOeXyHeg+3nWXkB1KVFaQSfUQmZgQPoZiI786yGrUqR5nmJUkkYCpM4I/z+KxEqcWkrWklO0blGSkCB6h3PtyithYIuEp2vJWmcqSRG0qMpP1kH6jvgLTycoty4/brfVG4qO7CkkT1BKgk+5mp60Sx/pul29p57z5abCS68rctZ6k/46VFfBOjjWeKG3nEf8PpqiXJ2yp0fpBGYBkq7+n3qYRigrSlKCgqtUqtApSlApSlBHvjRpab/hYO+Q48WHAv+2JIHWfbAqLWmGlW+9F0VpS4EFTkbScn9UxMQe36YPf0dc27VxbuMvIC23ElKknqKh/iTha/0S7fLemuX9gpKfLumklTjKRPoKUwYHSP3cutBzmnhTNyEvIKkpUrdubIUrJInM8o7DPOs/e2yy55aUqW0DuLakAgwIAMx1NXdL0q8vL0JsdMvnWW0BTiks7EJxBSNwSP0qmBmT7RXd8O8I7nGby/YVboRCwwpe5Szz9YOBEkdzAk9KDacAaMdH0NKXGltvPKLiwtRUc8pyY+XT25V01UAiq0ClKUClKUClKUClKUFJpAqtKBVIFVpQKUpQKUpQKUpQKUpQKUpQf/2Q==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292" name="AutoShape 4" descr="data:image/jpeg;base64,/9j/4AAQSkZJRgABAQAAAQABAAD/2wCEAAkGBwgHBgkIBwgKCgkLDRYPDQwMDRsUFRAWIB0iIiAdHx8kKDQsJCYxJx8fLT0tMTU3Ojo6Iys/RD84QzQ5OjcBCgoKDQwNGg8PGjclHyU3Nzc3Nzc3Nzc3Nzc3Nzc3Nzc3Nzc3Nzc3Nzc3Nzc3Nzc3Nzc3Nzc3Nzc3Nzc3Nzc3N//AABEIALYAawMBIgACEQEDEQH/xAAcAAEAAQUBAQAAAAAAAAAAAAAABwEDBAUGCAL/xAA4EAABAwMCBAQFAwMCBwAAAAABAgMRAAQhBRIGMUFRBxMiYRRxgZGhMlKxFSPRFkIkQ2KCweHx/8QAFAEBAAAAAAAAAAAAAAAAAAAAAP/EABQRAQAAAAAAAAAAAAAAAAAAAAD/2gAMAwEAAhEDEQA/AJxpSlApSlApSlBQkCuX4k4pGmuIYsg248SN24FUD2SMn+BVzjnVv6VpqF7ykKXKiOqQCYHzMD61AutcUPuai9dNuoIT6UBPIEgTnBP/AN+VBPfD/FdlqV+rTHnWWtQSncGQ5JWMZHI9RXSV5g8PXrq/8TNGuEyp9x4qUU8gkIO76bZ+pr0xdXDdpbO3FwsIaaQVLUegGSaC9NVrk+GuMmNeQh1lltthxJUhReyRMDBA+R7EiusoFKUoFKUoFKUoFKUoOM8VdKGp8LuQHNzCg5LbZXiIJIHPFeebThDiLVLpLNhpV7cqAErLJbCfmVwE/WvVOoaxp2nvNs3l0htxwwlEFROQOQ+fOsli4YuUyw824Jj0qBoOK8LOBTwlp7r2oKS7qt1BdWkyG0jkgH+e9XvGA3n+gtRRYtrWpewOhHPyt43/AEjn7E12sChSlQggEe9B588GtO1fUNZC2g4NItoW4Vj0eZIgInr3jp2xU8/1G1+MFp57fxB/5c/WPnGY+ta7izUTw7wxqGo2VsFOW7JUhCE4npiok4F1XWuJNbWmxbccYCJXeuIEoXuCgrd2Bn05J3QaCd6V8pr6oFKUoFKUoKGo98QvEO30FFxY2Ct16huVOD9Lc4HzPt0611/El6rT9HubhBhxKPQYmFHA/NeeXtDVrOrOuOOLSEDzF+YAA4ZgwRzOBnuZoNXqGs63qZ+LdfUykeqZ9Rzkk+1Z2i8T6pptw06m/ccCTK0uZDgEA55pPLPsKXNi2GkttvqKDO9SlHMTjl2UP/dXBZM3aWtzaQE8koUEmPSCMcx9aCQ7HxGWtu2YVc/DuKGW3wFqT7FYxPUTEiOprstC4lTeuIYfU04pa1BLrP6Yn07smCcjmZI6SKgRnTUovlPvulxqRtC+c9Jg9+prfb12KG9R0e3btnrZz+8LZAT8Qg88dVpMEdxPyIegVICk7VAEEQQRXMcW62rhnT0p0qxaW4oxAEIaBB9RCcnkYA7Gtvw9rFtrelMXto4HEqEL7pWMKBHQg1peLuGdS1pbZ0/UxaNkbXEFsGfflmJOD3PKTQZ3C+uO6qlTV40hFwlpDoU3O1xChzE8iCDI+Wc1v61PD+j/ANIYWhVy5cuL2guOJAgBIAAjpgn61tqBSlKBSlKDS8W2r93or7dsAp2NyE/uUkyB88VDen6sFJW23Z7X2EBtXmbR5ogeWqMnkB9Z6g1PToBQccs1524js7vSeJnLa5UlrzlOgJn+24CZBHaRHOY70H0tbKztUogJyAROOcQT1xirbAXuBcSovT6AQBiJ5++R9+VYaXfOQp1CUlCk7QjdOP8AbJGOuPmTX1aBSFqJ3LS4mEgnOZxH2PPJmguNEPJD62/Lz+gqIH1B54H0+0ZtreOtoW23cFSVIO+V5VHbp+e9Y1ypcp8udyhugJwOk/YR0/ivqztcyopKQUzk5g9PuaDs/CF4t6/f2DT5KGreXGikgbgoAKHQGCRW2474vvLDW7XR9Oe8lTklbgEnEYHbnXE8Nar/AKe41tHztNvdAtPlYjaFRHtOBiu9448OU8V6oxfN6q7ZLQCCUo3Ecp25ET/4oOw0Z5dxYtPLcLgcSFAkCRI5YrPrA0PS7fRdMttOs0kM27YQjcZJA7nvWfQKUpQKUpQUUJSRXJ8Y8D2fE7bZW+7bvtA7HW84PQjqPtXW0oIj1jwydatXDZXQuH/LCQHgUdRujMQQPzXENsoswuxecR5zCoKEH0KVEEgnoIiT7969GXTRdYcQkwopISexj5VC3iFbrauy4+0lu4S9t/UN7jUbguBEDd5g9ymewAaVbC3AVlYSjbPqGDgwPyPzX15qPShG0JAlRJJJAAAJ6dYx2qqh5bKADCgnGeQOIA+gz7j5UQgE+a4hG4qOOQHcdIIjPXnPMwFxSA+0QXkhJB2kTIz265P1jpyqd9J3/AMl2QtQ3EGcT0zmoITaXd3e2jdn5jQbfSSpKgDhQjOe5x7+4NT7az5DciDtEjtQXqUpQKUpQKUpQKUqgoK1HfiY75zbduHkKaU4G1tJb3lUzg5/7scozg131y8m3aW4swlIk1C93qj2t6y/ephbTjoUwjEobiB1wSfV/NBptQtXrezUvf8AoWgpKTnkADjl/g/KrmgMnUrlzcP7W9QSlIEJQCRHU88/esDiTUSl55oLSkH0oIJ9UExMHJn8T2xtPD5d1dXjotLdXmqKEoIgR09UDMJ9+/OcBJvD+jsKUwgNEItlBap/d0+uZ+grsIqxY2wtbZDQM7Rk9zWRQKUpQKUpQKUpQKUqhMUHDeKPE1toli1Zrcm6vPS0ymdyhywYgZIEyIzGaj1dwbKzClOhC0oBCSQACRiOyQJ6dOc11nGd2L/UPiFMoULfe3bTEwlQLi88gSAB7JJ5KqPte2XzBTubxhPcnA+/L70GkCL2+vENNIfdcceCWkwJVMAEYHLucV6D4D4Qt+FdMDYJcvHcvukzn9o9hXIeFHCKG3Fa1d7nCDtttygQI5qgY+VSuKCtKUoFKUoFKUoFKUmgVi6m64zYvuMbPNS2oo8wwndGJ9qyZFch4i683p3D961bL33qkBAabIKxvO0GO0mJ5ZoI/wBXvm9rSLVfnuOphD5ylSCICyZ6iD9+5rD0vTH9U1RuyaSpReIST5kgIBknI9IEn3yI6Cubsbo298xpKbZbtwtSWmmENjKhiOhEkzkfyanbgXh17R7FVxqXlK1O5gvFGUtgckJPYfkmaDo7K3btLdthlIShtISkDoBir9KUClKUClKUFKKUEiSYFCYE1HviDxqdHu0WNutI3NkrIMKUZiAf9oEZPPOOVB1t/r1ralSEBT7qebbXPr3x0PXoa0epceWunMKfvGPhmkRuU84Iz09IOeWPeosuNTvri8n4pxtpUwy24oK8sCCD16TM4Md6t3TPxDSVvXbzjiPUneok+0e8Hp36c6Dfal4ravqSvK0W0TYMqSN1zcJG/kZUEkwBjEnP4rX2rd9qOqsO3V58TdX7raVb2VKSnKQP7SiPSCJKRgAGtfYNIbuFOgIc8xoAOOQo7SZECIHbGeXvUieFWiAOX2sXVgtp4r8q1fdVKltH1Ej25CesUG54M4C0zhhC3gPi9QdXvdvHkJ3k/wDT+wZOBXWxHKgECq0FKrSlApSlApSlBhaxdGz024fQQFobJSVcp6TUCagsXN+9dOsh45KS5z5nbGcZzzjvzqSfF6+NnodsEvpZcW6fLJVEqiIP3mekVFbblzubLTzalEAhAzHQg/uOeXyHeg+3nWXkB1KVFaQSfUQmZgQPoZiI786yGrUqR5nmJUkkYCpM4I/z+KxEqcWkrWklO0blGSkCB6h3PtyithYIuEp2vJWmcqSRG0qMpP1kH6jvgLTycoty4/brfVG4qO7CkkT1BKgk+5mp60Sx/pul29p57z5abCS68rctZ6k/46VFfBOjjWeKG3nEf8PpqiXJ2yp0fpBGYBkq7+n3qYRigrSlKCgqtUqtApSlApSlBHvjRpab/hYO+Q48WHAv+2JIHWfbAqLWmGlW+9F0VpS4EFTkbScn9UxMQe36YPf0dc27VxbuMvIC23ElKknqKh/iTha/0S7fLemuX9gpKfLumklTjKRPoKUwYHSP3cutBzmnhTNyEvIKkpUrdubIUrJInM8o7DPOs/e2yy55aUqW0DuLakAgwIAMx1NXdL0q8vL0JsdMvnWW0BTiks7EJxBSNwSP0qmBmT7RXd8O8I7nGby/YVboRCwwpe5Szz9YOBEkdzAk9KDacAaMdH0NKXGltvPKLiwtRUc8pyY+XT25V01UAiq0ClKUClKUClKUClKUFJpAqtKBVIFVpQKUpQKUpQKUpQKUpQKUpQf/2Q==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294" name="AutoShape 6" descr="data:image/jpeg;base64,/9j/4AAQSkZJRgABAQAAAQABAAD/2wCEAAkGBwgHBgkIBwgKCgkLDRYPDQwMDRsUFRAWIB0iIiAdHx8kKDQsJCYxJx8fLT0tMTU3Ojo6Iys/RD84QzQ5OjcBCgoKDQwNGg8PGjclHyU3Nzc3Nzc3Nzc3Nzc3Nzc3Nzc3Nzc3Nzc3Nzc3Nzc3Nzc3Nzc3Nzc3Nzc3Nzc3Nzc3N//AABEIALYAawMBIgACEQEDEQH/xAAcAAEAAQUBAQAAAAAAAAAAAAAABwEDBAUGCAL/xAA4EAABAwMCBAQFAwMCBwAAAAABAgMRAAQhBRIGMUFRBxMiYRRxgZGhMlKxFSPRFkIkQ2KCweHx/8QAFAEBAAAAAAAAAAAAAAAAAAAAAP/EABQRAQAAAAAAAAAAAAAAAAAAAAD/2gAMAwEAAhEDEQA/AJxpSlApSlApSlBQkCuX4k4pGmuIYsg248SN24FUD2SMn+BVzjnVv6VpqF7ykKXKiOqQCYHzMD61AutcUPuai9dNuoIT6UBPIEgTnBP/AN+VBPfD/FdlqV+rTHnWWtQSncGQ5JWMZHI9RXSV5g8PXrq/8TNGuEyp9x4qUU8gkIO76bZ+pr0xdXDdpbO3FwsIaaQVLUegGSaC9NVrk+GuMmNeQh1lltthxJUhReyRMDBA+R7EiusoFKUoFKUoFKUoFKUoOM8VdKGp8LuQHNzCg5LbZXiIJIHPFeebThDiLVLpLNhpV7cqAErLJbCfmVwE/WvVOoaxp2nvNs3l0htxwwlEFROQOQ+fOsli4YuUyw824Jj0qBoOK8LOBTwlp7r2oKS7qt1BdWkyG0jkgH+e9XvGA3n+gtRRYtrWpewOhHPyt43/AEjn7E12sChSlQggEe9B588GtO1fUNZC2g4NItoW4Vj0eZIgInr3jp2xU8/1G1+MFp57fxB/5c/WPnGY+ta7izUTw7wxqGo2VsFOW7JUhCE4npiok4F1XWuJNbWmxbccYCJXeuIEoXuCgrd2Bn05J3QaCd6V8pr6oFKUoFKUoKGo98QvEO30FFxY2Ct16huVOD9Lc4HzPt0611/El6rT9HubhBhxKPQYmFHA/NeeXtDVrOrOuOOLSEDzF+YAA4ZgwRzOBnuZoNXqGs63qZ+LdfUykeqZ9Rzkk+1Z2i8T6pptw06m/ccCTK0uZDgEA55pPLPsKXNi2GkttvqKDO9SlHMTjl2UP/dXBZM3aWtzaQE8koUEmPSCMcx9aCQ7HxGWtu2YVc/DuKGW3wFqT7FYxPUTEiOprstC4lTeuIYfU04pa1BLrP6Yn07smCcjmZI6SKgRnTUovlPvulxqRtC+c9Jg9+prfb12KG9R0e3btnrZz+8LZAT8Qg88dVpMEdxPyIegVICk7VAEEQQRXMcW62rhnT0p0qxaW4oxAEIaBB9RCcnkYA7Gtvw9rFtrelMXto4HEqEL7pWMKBHQg1peLuGdS1pbZ0/UxaNkbXEFsGfflmJOD3PKTQZ3C+uO6qlTV40hFwlpDoU3O1xChzE8iCDI+Wc1v61PD+j/ANIYWhVy5cuL2guOJAgBIAAjpgn61tqBSlKBSlKDS8W2r93or7dsAp2NyE/uUkyB88VDen6sFJW23Z7X2EBtXmbR5ogeWqMnkB9Z6g1PToBQccs1524js7vSeJnLa5UlrzlOgJn+24CZBHaRHOY70H0tbKztUogJyAROOcQT1xirbAXuBcSovT6AQBiJ5++R9+VYaXfOQp1CUlCk7QjdOP8AbJGOuPmTX1aBSFqJ3LS4mEgnOZxH2PPJmguNEPJD62/Lz+gqIH1B54H0+0ZtreOtoW23cFSVIO+V5VHbp+e9Y1ypcp8udyhugJwOk/YR0/ivqztcyopKQUzk5g9PuaDs/CF4t6/f2DT5KGreXGikgbgoAKHQGCRW2474vvLDW7XR9Oe8lTklbgEnEYHbnXE8Nar/AKe41tHztNvdAtPlYjaFRHtOBiu9448OU8V6oxfN6q7ZLQCCUo3Ecp25ET/4oOw0Z5dxYtPLcLgcSFAkCRI5YrPrA0PS7fRdMttOs0kM27YQjcZJA7nvWfQKUpQKUpQUUJSRXJ8Y8D2fE7bZW+7bvtA7HW84PQjqPtXW0oIj1jwydatXDZXQuH/LCQHgUdRujMQQPzXENsoswuxecR5zCoKEH0KVEEgnoIiT7969GXTRdYcQkwopISexj5VC3iFbrauy4+0lu4S9t/UN7jUbguBEDd5g9ymewAaVbC3AVlYSjbPqGDgwPyPzX15qPShG0JAlRJJJAAAJ6dYx2qqh5bKADCgnGeQOIA+gz7j5UQgE+a4hG4qOOQHcdIIjPXnPMwFxSA+0QXkhJB2kTIz265P1jpyqd9J3/AMl2QtQ3EGcT0zmoITaXd3e2jdn5jQbfSSpKgDhQjOe5x7+4NT7az5DciDtEjtQXqUpQKUpQKUpQKUqgoK1HfiY75zbduHkKaU4G1tJb3lUzg5/7scozg131y8m3aW4swlIk1C93qj2t6y/ephbTjoUwjEobiB1wSfV/NBptQtXrezUvf8AoWgpKTnkADjl/g/KrmgMnUrlzcP7W9QSlIEJQCRHU88/esDiTUSl55oLSkH0oIJ9UExMHJn8T2xtPD5d1dXjotLdXmqKEoIgR09UDMJ9+/OcBJvD+jsKUwgNEItlBap/d0+uZ+grsIqxY2wtbZDQM7Rk9zWRQKUpQKUpQKUpQKUqhMUHDeKPE1toli1Zrcm6vPS0ymdyhywYgZIEyIzGaj1dwbKzClOhC0oBCSQACRiOyQJ6dOc11nGd2L/UPiFMoULfe3bTEwlQLi88gSAB7JJ5KqPte2XzBTubxhPcnA+/L70GkCL2+vENNIfdcceCWkwJVMAEYHLucV6D4D4Qt+FdMDYJcvHcvukzn9o9hXIeFHCKG3Fa1d7nCDtttygQI5qgY+VSuKCtKUoFKUoFKUoFKUmgVi6m64zYvuMbPNS2oo8wwndGJ9qyZFch4i683p3D961bL33qkBAabIKxvO0GO0mJ5ZoI/wBXvm9rSLVfnuOphD5ylSCICyZ6iD9+5rD0vTH9U1RuyaSpReIST5kgIBknI9IEn3yI6Cubsbo298xpKbZbtwtSWmmENjKhiOhEkzkfyanbgXh17R7FVxqXlK1O5gvFGUtgckJPYfkmaDo7K3btLdthlIShtISkDoBir9KUClKUClKUFKKUEiSYFCYE1HviDxqdHu0WNutI3NkrIMKUZiAf9oEZPPOOVB1t/r1ralSEBT7qebbXPr3x0PXoa0epceWunMKfvGPhmkRuU84Iz09IOeWPeosuNTvri8n4pxtpUwy24oK8sCCD16TM4Md6t3TPxDSVvXbzjiPUneok+0e8Hp36c6Dfal4ravqSvK0W0TYMqSN1zcJG/kZUEkwBjEnP4rX2rd9qOqsO3V58TdX7raVb2VKSnKQP7SiPSCJKRgAGtfYNIbuFOgIc8xoAOOQo7SZECIHbGeXvUieFWiAOX2sXVgtp4r8q1fdVKltH1Ej25CesUG54M4C0zhhC3gPi9QdXvdvHkJ3k/wDT+wZOBXWxHKgECq0FKrSlApSlApSlBhaxdGz024fQQFobJSVcp6TUCagsXN+9dOsh45KS5z5nbGcZzzjvzqSfF6+NnodsEvpZcW6fLJVEqiIP3mekVFbblzubLTzalEAhAzHQg/uOeXyHeg+3nWXkB1KVFaQSfUQmZgQPoZiI786yGrUqR5nmJUkkYCpM4I/z+KxEqcWkrWklO0blGSkCB6h3PtyithYIuEp2vJWmcqSRG0qMpP1kH6jvgLTycoty4/brfVG4qO7CkkT1BKgk+5mp60Sx/pul29p57z5abCS68rctZ6k/46VFfBOjjWeKG3nEf8PpqiXJ2yp0fpBGYBkq7+n3qYRigrSlKCgqtUqtApSlApSlBHvjRpab/hYO+Q48WHAv+2JIHWfbAqLWmGlW+9F0VpS4EFTkbScn9UxMQe36YPf0dc27VxbuMvIC23ElKknqKh/iTha/0S7fLemuX9gpKfLumklTjKRPoKUwYHSP3cutBzmnhTNyEvIKkpUrdubIUrJInM8o7DPOs/e2yy55aUqW0DuLakAgwIAMx1NXdL0q8vL0JsdMvnWW0BTiks7EJxBSNwSP0qmBmT7RXd8O8I7nGby/YVboRCwwpe5Szz9YOBEkdzAk9KDacAaMdH0NKXGltvPKLiwtRUc8pyY+XT25V01UAiq0ClKUClKUClKUClKUFJpAqtKBVIFVpQKUpQKUpQKUpQKUpQKUpQf/2Q==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2" name="Picture 11" descr="untitled.bmp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1785926"/>
            <a:ext cx="3929090" cy="45839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getinvolved.ca/wp-content/uploads/2012/05/SE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3837" y="4293097"/>
            <a:ext cx="3370163" cy="2564904"/>
          </a:xfrm>
          <a:prstGeom prst="rect">
            <a:avLst/>
          </a:prstGeom>
          <a:noFill/>
        </p:spPr>
      </p:pic>
      <p:pic>
        <p:nvPicPr>
          <p:cNvPr id="3074" name="Picture 2" descr="http://www.avatargeneration.com/wp-content/uploads/2012/11/Safebook-online-guidelines.jpeg"/>
          <p:cNvPicPr>
            <a:picLocks noChangeAspect="1" noChangeArrowheads="1"/>
          </p:cNvPicPr>
          <p:nvPr/>
        </p:nvPicPr>
        <p:blipFill>
          <a:blip r:embed="rId3" cstate="print"/>
          <a:srcRect l="3097" r="3727" b="8804"/>
          <a:stretch>
            <a:fillRect/>
          </a:stretch>
        </p:blipFill>
        <p:spPr bwMode="auto">
          <a:xfrm>
            <a:off x="0" y="0"/>
            <a:ext cx="54006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4" y="260648"/>
            <a:ext cx="4000496" cy="4032448"/>
          </a:xfrm>
        </p:spPr>
        <p:txBody>
          <a:bodyPr wrap="square" lIns="0" tIns="0" rIns="0" bIns="0" anchor="t" anchorCtr="0">
            <a:normAutofit/>
          </a:bodyPr>
          <a:lstStyle/>
          <a:p>
            <a:pPr algn="l"/>
            <a:r>
              <a:rPr lang="en-CA" b="1" dirty="0" smtClean="0">
                <a:solidFill>
                  <a:srgbClr val="FF0000"/>
                </a:solidFill>
              </a:rPr>
              <a:t>Is this YOU?</a:t>
            </a:r>
            <a:r>
              <a:rPr lang="en-CA" dirty="0" smtClean="0">
                <a:solidFill>
                  <a:srgbClr val="FF0000"/>
                </a:solidFill>
              </a:rPr>
              <a:t/>
            </a:r>
            <a:br>
              <a:rPr lang="en-CA" dirty="0" smtClean="0">
                <a:solidFill>
                  <a:srgbClr val="FF0000"/>
                </a:solidFill>
              </a:rPr>
            </a:br>
            <a:r>
              <a:rPr lang="en-CA" sz="3600" dirty="0" smtClean="0">
                <a:solidFill>
                  <a:srgbClr val="FF0000"/>
                </a:solidFill>
              </a:rPr>
              <a:t>HOW &amp; WHEN do you use social media?</a:t>
            </a:r>
            <a:br>
              <a:rPr lang="en-CA" sz="3600" dirty="0" smtClean="0">
                <a:solidFill>
                  <a:srgbClr val="FF0000"/>
                </a:solidFill>
              </a:rPr>
            </a:br>
            <a:r>
              <a:rPr lang="en-CA" dirty="0" smtClean="0">
                <a:solidFill>
                  <a:srgbClr val="FF0000"/>
                </a:solidFill>
              </a:rPr>
              <a:t/>
            </a:r>
            <a:br>
              <a:rPr lang="en-CA" dirty="0" smtClean="0">
                <a:solidFill>
                  <a:srgbClr val="FF0000"/>
                </a:solidFill>
              </a:rPr>
            </a:br>
            <a:r>
              <a:rPr lang="en-CA" sz="3800" b="1" dirty="0" smtClean="0">
                <a:solidFill>
                  <a:srgbClr val="FF0000"/>
                </a:solidFill>
              </a:rPr>
              <a:t>PAUSE &amp; THINK</a:t>
            </a:r>
            <a:endParaRPr lang="en-CA" sz="3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reevector.com/site_media/preview_images/FreeVector-Technology-Background-Template.jpg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 bwMode="auto">
          <a:xfrm>
            <a:off x="0" y="0"/>
            <a:ext cx="9177405" cy="6858000"/>
          </a:xfrm>
          <a:prstGeom prst="rect">
            <a:avLst/>
          </a:prstGeom>
          <a:noFill/>
        </p:spPr>
      </p:pic>
      <p:pic>
        <p:nvPicPr>
          <p:cNvPr id="11" name="irc_mi" descr="http://www.clker.com/cliparts/t/1/G/a/r/O/hollow-right-foot-hi.png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18088709">
            <a:off x="1485083" y="888997"/>
            <a:ext cx="6252751" cy="743913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571472" y="5715016"/>
            <a:ext cx="5643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57554" y="2357430"/>
            <a:ext cx="192882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Passwords</a:t>
            </a:r>
          </a:p>
          <a:p>
            <a:r>
              <a:rPr lang="en-CA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Websites</a:t>
            </a:r>
          </a:p>
          <a:p>
            <a:r>
              <a:rPr lang="en-CA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Postings Photos</a:t>
            </a:r>
          </a:p>
          <a:p>
            <a:r>
              <a:rPr lang="en-CA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Texting</a:t>
            </a:r>
          </a:p>
          <a:p>
            <a:r>
              <a:rPr lang="en-CA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Emailing</a:t>
            </a:r>
          </a:p>
          <a:p>
            <a:r>
              <a:rPr lang="en-CA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Blogging</a:t>
            </a:r>
            <a:endParaRPr lang="en-US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7494"/>
            <a:ext cx="9072594" cy="1399032"/>
          </a:xfrm>
        </p:spPr>
        <p:txBody>
          <a:bodyPr>
            <a:noAutofit/>
          </a:bodyPr>
          <a:lstStyle/>
          <a:p>
            <a:r>
              <a:rPr lang="en-CA" b="1" dirty="0" smtClean="0">
                <a:latin typeface="Arial Rounded MT Bold" pitchFamily="34" charset="0"/>
              </a:rPr>
              <a:t>What Digital Footprint do You Leave Behind?</a:t>
            </a:r>
            <a:endParaRPr lang="en-CA" b="1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2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2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2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2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2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2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reevector.com/site_media/preview_images/FreeVector-Technology-Background-Temp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740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7494"/>
            <a:ext cx="8686800" cy="1399032"/>
          </a:xfrm>
        </p:spPr>
        <p:txBody>
          <a:bodyPr>
            <a:noAutofit/>
          </a:bodyPr>
          <a:lstStyle/>
          <a:p>
            <a:pPr algn="ctr"/>
            <a:r>
              <a:rPr lang="en-CA" sz="5500" b="1" dirty="0" smtClean="0">
                <a:latin typeface="Arial Rounded MT Bold" pitchFamily="34" charset="0"/>
              </a:rPr>
              <a:t>APPROPRIATE BYOD DEVICES AT TOMKEN</a:t>
            </a:r>
            <a:endParaRPr lang="en-CA" sz="5500" b="1" dirty="0">
              <a:latin typeface="Arial Rounded MT Bold" pitchFamily="34" charset="0"/>
            </a:endParaRPr>
          </a:p>
        </p:txBody>
      </p:sp>
      <p:pic>
        <p:nvPicPr>
          <p:cNvPr id="5" name="Content Placeholder 4" descr="laptop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57422" y="2000240"/>
            <a:ext cx="2769536" cy="19008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1844824"/>
            <a:ext cx="1891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CA" sz="3200" dirty="0" smtClean="0"/>
              <a:t>Laptop</a:t>
            </a:r>
            <a:endParaRPr lang="en-CA" sz="3200" dirty="0"/>
          </a:p>
        </p:txBody>
      </p:sp>
      <p:pic>
        <p:nvPicPr>
          <p:cNvPr id="8" name="Picture 7" descr="ipad.jpg"/>
          <p:cNvPicPr>
            <a:picLocks noChangeAspect="1"/>
          </p:cNvPicPr>
          <p:nvPr/>
        </p:nvPicPr>
        <p:blipFill>
          <a:blip r:embed="rId4" cstate="print"/>
          <a:srcRect l="7963" r="5221"/>
          <a:stretch>
            <a:fillRect/>
          </a:stretch>
        </p:blipFill>
        <p:spPr>
          <a:xfrm>
            <a:off x="5500694" y="3500438"/>
            <a:ext cx="3071834" cy="23546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15074" y="2000240"/>
            <a:ext cx="259228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CA" sz="3200" dirty="0" err="1" smtClean="0"/>
              <a:t>Ipad</a:t>
            </a:r>
            <a:endParaRPr lang="en-CA" sz="3200" dirty="0" smtClean="0"/>
          </a:p>
          <a:p>
            <a:pPr>
              <a:buFont typeface="Arial" pitchFamily="34" charset="0"/>
              <a:buChar char="•"/>
            </a:pPr>
            <a:r>
              <a:rPr lang="en-CA" sz="3200" dirty="0" smtClean="0"/>
              <a:t>Tablet</a:t>
            </a:r>
          </a:p>
          <a:p>
            <a:pPr>
              <a:buFont typeface="Arial" pitchFamily="34" charset="0"/>
              <a:buChar char="•"/>
            </a:pPr>
            <a:endParaRPr lang="en-CA" dirty="0"/>
          </a:p>
        </p:txBody>
      </p:sp>
      <p:pic>
        <p:nvPicPr>
          <p:cNvPr id="10" name="Picture 9" descr="ipo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4365104"/>
            <a:ext cx="3132349" cy="20882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5576" y="3789040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CA" sz="3200" dirty="0" smtClean="0"/>
              <a:t>IPOD</a:t>
            </a:r>
            <a:endParaRPr lang="en-C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freevector.com/site_media/preview_images/FreeVector-Technology-Background-Temp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740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Sorry, no phones </a:t>
            </a:r>
            <a:r>
              <a:rPr lang="en-CA" b="1" dirty="0" smtClean="0">
                <a:sym typeface="Wingdings" pitchFamily="2" charset="2"/>
              </a:rPr>
              <a:t></a:t>
            </a:r>
            <a:endParaRPr lang="en-CA" b="1" dirty="0"/>
          </a:p>
        </p:txBody>
      </p:sp>
      <p:pic>
        <p:nvPicPr>
          <p:cNvPr id="4" name="Content Placeholder 3" descr="no-phon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143250" y="2735262"/>
            <a:ext cx="2857500" cy="2867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reevector.com/site_media/preview_images/FreeVector-Technology-Background-Temp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740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7494"/>
            <a:ext cx="8686800" cy="1399032"/>
          </a:xfrm>
        </p:spPr>
        <p:txBody>
          <a:bodyPr/>
          <a:lstStyle/>
          <a:p>
            <a:r>
              <a:rPr lang="en-CA" b="1" dirty="0" smtClean="0"/>
              <a:t>BYOD WILL BE...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572000"/>
          </a:xfrm>
        </p:spPr>
        <p:txBody>
          <a:bodyPr/>
          <a:lstStyle/>
          <a:p>
            <a:r>
              <a:rPr lang="en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 directed</a:t>
            </a:r>
          </a:p>
          <a:p>
            <a:r>
              <a:rPr lang="en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educational purposes only</a:t>
            </a:r>
          </a:p>
          <a:p>
            <a:endParaRPr lang="en-CA" dirty="0" smtClean="0"/>
          </a:p>
          <a:p>
            <a:pPr>
              <a:buNone/>
            </a:pPr>
            <a:endParaRPr lang="en-CA" dirty="0" smtClean="0"/>
          </a:p>
          <a:p>
            <a:endParaRPr lang="en-CA" dirty="0"/>
          </a:p>
        </p:txBody>
      </p:sp>
      <p:pic>
        <p:nvPicPr>
          <p:cNvPr id="5" name="Picture 4" descr="imagesCAHW3FJ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3357562"/>
            <a:ext cx="3500462" cy="2718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095046"/>
          </a:xfrm>
        </p:spPr>
        <p:txBody>
          <a:bodyPr>
            <a:normAutofit fontScale="90000"/>
          </a:bodyPr>
          <a:lstStyle/>
          <a:p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“RIGHT TIME, RIGHT PLACE”</a:t>
            </a:r>
            <a:r>
              <a:rPr lang="en-CA" b="1" dirty="0" smtClean="0"/>
              <a:t/>
            </a:r>
            <a:br>
              <a:rPr lang="en-CA" b="1" dirty="0" smtClean="0"/>
            </a:b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Devices may only be used in learning environments where students are actively supervised by </a:t>
            </a:r>
            <a:r>
              <a:rPr lang="en-C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Tomken</a:t>
            </a:r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staff. </a:t>
            </a:r>
          </a:p>
          <a:p>
            <a:pPr lvl="1"/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classrooms</a:t>
            </a:r>
          </a:p>
          <a:p>
            <a:pPr lvl="1"/>
            <a:r>
              <a:rPr lang="en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ibrary</a:t>
            </a:r>
          </a:p>
          <a:p>
            <a:pPr lvl="1"/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outside of the classroom when directly supervised by a staff member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37922"/>
          </a:xfrm>
        </p:spPr>
        <p:txBody>
          <a:bodyPr>
            <a:normAutofit fontScale="90000"/>
          </a:bodyPr>
          <a:lstStyle/>
          <a:p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“RIGHT TIME, RIGHT PLACE”</a:t>
            </a:r>
            <a:r>
              <a:rPr lang="en-CA" b="1" dirty="0" smtClean="0"/>
              <a:t/>
            </a:r>
            <a:br>
              <a:rPr lang="en-CA" b="1" dirty="0" smtClean="0"/>
            </a:b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600200"/>
            <a:ext cx="8329642" cy="4614882"/>
          </a:xfrm>
        </p:spPr>
        <p:txBody>
          <a:bodyPr/>
          <a:lstStyle/>
          <a:p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BYOD Devices may </a:t>
            </a:r>
            <a:r>
              <a:rPr lang="en-C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 used...</a:t>
            </a:r>
          </a:p>
          <a:p>
            <a:pPr lvl="1"/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during class transitions (Hallway)</a:t>
            </a:r>
          </a:p>
          <a:p>
            <a:pPr lvl="1"/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cafeteria during lunch</a:t>
            </a:r>
          </a:p>
          <a:p>
            <a:pPr lvl="1"/>
            <a:r>
              <a:rPr lang="en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school property outside of the buildings during recess</a:t>
            </a:r>
          </a:p>
          <a:p>
            <a:pPr lvl="1"/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gym or change rooms </a:t>
            </a:r>
          </a:p>
          <a:p>
            <a:pPr lvl="1"/>
            <a:r>
              <a:rPr lang="en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any field trips unless special permission is granted 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2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32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20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reevector.com/site_media/preview_images/FreeVector-Technology-Background-Temp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740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8229600" cy="1399032"/>
          </a:xfrm>
        </p:spPr>
        <p:txBody>
          <a:bodyPr>
            <a:normAutofit/>
          </a:bodyPr>
          <a:lstStyle/>
          <a:p>
            <a:r>
              <a:rPr lang="en-CA" sz="5500" b="1" dirty="0" smtClean="0">
                <a:latin typeface="Arial Rounded MT Bold" pitchFamily="34" charset="0"/>
              </a:rPr>
              <a:t>BYOD NORMS</a:t>
            </a:r>
            <a:endParaRPr lang="en-CA" sz="5500" b="1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097378"/>
          </a:xfrm>
        </p:spPr>
        <p:txBody>
          <a:bodyPr>
            <a:normAutofit lnSpcReduction="10000"/>
          </a:bodyPr>
          <a:lstStyle/>
          <a:p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agreements can we make to ensure BYOD is safe, effective and respectful?</a:t>
            </a:r>
          </a:p>
          <a:p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 C, please get a chart paper for your table group</a:t>
            </a:r>
          </a:p>
          <a:p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 B, please scribe as your group brainstorms some guidelines.</a:t>
            </a:r>
          </a:p>
          <a:p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 your ideas as a group, then agree on 2-3 to share with the class.</a:t>
            </a:r>
          </a:p>
        </p:txBody>
      </p:sp>
      <p:sp>
        <p:nvSpPr>
          <p:cNvPr id="7" name="Rectangle 6"/>
          <p:cNvSpPr/>
          <p:nvPr/>
        </p:nvSpPr>
        <p:spPr>
          <a:xfrm>
            <a:off x="2571736" y="6072206"/>
            <a:ext cx="6399509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3300" b="1" i="1" dirty="0" smtClean="0">
                <a:solidFill>
                  <a:srgbClr val="FFC000"/>
                </a:solidFill>
                <a:latin typeface="Arial Rounded MT Bold" pitchFamily="34" charset="0"/>
              </a:rPr>
              <a:t>Remember to Pause, Paraphrase &amp; Probe! </a:t>
            </a:r>
            <a:r>
              <a:rPr lang="en-CA" sz="3300" b="1" i="1" dirty="0" smtClean="0">
                <a:solidFill>
                  <a:srgbClr val="FFC000"/>
                </a:solidFill>
                <a:latin typeface="Arial Rounded MT Bold" pitchFamily="34" charset="0"/>
                <a:sym typeface="Wingdings" pitchFamily="2" charset="2"/>
              </a:rPr>
              <a:t></a:t>
            </a:r>
            <a:endParaRPr lang="en-CA" sz="3300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reevector.com/site_media/preview_images/FreeVector-Technology-Background-Template.jpg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 bwMode="auto">
          <a:xfrm>
            <a:off x="-33405" y="0"/>
            <a:ext cx="9177405" cy="6858000"/>
          </a:xfrm>
          <a:prstGeom prst="rect">
            <a:avLst/>
          </a:prstGeom>
          <a:noFill/>
        </p:spPr>
      </p:pic>
      <p:sp>
        <p:nvSpPr>
          <p:cNvPr id="12290" name="AutoShape 2" descr="data:image/jpeg;base64,/9j/4AAQSkZJRgABAQAAAQABAAD/2wCEAAkGBwgHBgkIBwgKCgkLDRYPDQwMDRsUFRAWIB0iIiAdHx8kKDQsJCYxJx8fLT0tMTU3Ojo6Iys/RD84QzQ5OjcBCgoKDQwNGg8PGjclHyU3Nzc3Nzc3Nzc3Nzc3Nzc3Nzc3Nzc3Nzc3Nzc3Nzc3Nzc3Nzc3Nzc3Nzc3Nzc3Nzc3N//AABEIALYAawMBIgACEQEDEQH/xAAcAAEAAQUBAQAAAAAAAAAAAAAABwEDBAUGCAL/xAA4EAABAwMCBAQFAwMCBwAAAAABAgMRAAQhBRIGMUFRBxMiYRRxgZGhMlKxFSPRFkIkQ2KCweHx/8QAFAEBAAAAAAAAAAAAAAAAAAAAAP/EABQRAQAAAAAAAAAAAAAAAAAAAAD/2gAMAwEAAhEDEQA/AJxpSlApSlApSlBQkCuX4k4pGmuIYsg248SN24FUD2SMn+BVzjnVv6VpqF7ykKXKiOqQCYHzMD61AutcUPuai9dNuoIT6UBPIEgTnBP/AN+VBPfD/FdlqV+rTHnWWtQSncGQ5JWMZHI9RXSV5g8PXrq/8TNGuEyp9x4qUU8gkIO76bZ+pr0xdXDdpbO3FwsIaaQVLUegGSaC9NVrk+GuMmNeQh1lltthxJUhReyRMDBA+R7EiusoFKUoFKUoFKUoFKUoOM8VdKGp8LuQHNzCg5LbZXiIJIHPFeebThDiLVLpLNhpV7cqAErLJbCfmVwE/WvVOoaxp2nvNs3l0htxwwlEFROQOQ+fOsli4YuUyw824Jj0qBoOK8LOBTwlp7r2oKS7qt1BdWkyG0jkgH+e9XvGA3n+gtRRYtrWpewOhHPyt43/AEjn7E12sChSlQggEe9B588GtO1fUNZC2g4NItoW4Vj0eZIgInr3jp2xU8/1G1+MFp57fxB/5c/WPnGY+ta7izUTw7wxqGo2VsFOW7JUhCE4npiok4F1XWuJNbWmxbccYCJXeuIEoXuCgrd2Bn05J3QaCd6V8pr6oFKUoFKUoKGo98QvEO30FFxY2Ct16huVOD9Lc4HzPt0611/El6rT9HubhBhxKPQYmFHA/NeeXtDVrOrOuOOLSEDzF+YAA4ZgwRzOBnuZoNXqGs63qZ+LdfUykeqZ9Rzkk+1Z2i8T6pptw06m/ccCTK0uZDgEA55pPLPsKXNi2GkttvqKDO9SlHMTjl2UP/dXBZM3aWtzaQE8koUEmPSCMcx9aCQ7HxGWtu2YVc/DuKGW3wFqT7FYxPUTEiOprstC4lTeuIYfU04pa1BLrP6Yn07smCcjmZI6SKgRnTUovlPvulxqRtC+c9Jg9+prfb12KG9R0e3btnrZz+8LZAT8Qg88dVpMEdxPyIegVICk7VAEEQQRXMcW62rhnT0p0qxaW4oxAEIaBB9RCcnkYA7Gtvw9rFtrelMXto4HEqEL7pWMKBHQg1peLuGdS1pbZ0/UxaNkbXEFsGfflmJOD3PKTQZ3C+uO6qlTV40hFwlpDoU3O1xChzE8iCDI+Wc1v61PD+j/ANIYWhVy5cuL2guOJAgBIAAjpgn61tqBSlKBSlKDS8W2r93or7dsAp2NyE/uUkyB88VDen6sFJW23Z7X2EBtXmbR5ogeWqMnkB9Z6g1PToBQccs1524js7vSeJnLa5UlrzlOgJn+24CZBHaRHOY70H0tbKztUogJyAROOcQT1xirbAXuBcSovT6AQBiJ5++R9+VYaXfOQp1CUlCk7QjdOP8AbJGOuPmTX1aBSFqJ3LS4mEgnOZxH2PPJmguNEPJD62/Lz+gqIH1B54H0+0ZtreOtoW23cFSVIO+V5VHbp+e9Y1ypcp8udyhugJwOk/YR0/ivqztcyopKQUzk5g9PuaDs/CF4t6/f2DT5KGreXGikgbgoAKHQGCRW2474vvLDW7XR9Oe8lTklbgEnEYHbnXE8Nar/AKe41tHztNvdAtPlYjaFRHtOBiu9448OU8V6oxfN6q7ZLQCCUo3Ecp25ET/4oOw0Z5dxYtPLcLgcSFAkCRI5YrPrA0PS7fRdMttOs0kM27YQjcZJA7nvWfQKUpQKUpQUUJSRXJ8Y8D2fE7bZW+7bvtA7HW84PQjqPtXW0oIj1jwydatXDZXQuH/LCQHgUdRujMQQPzXENsoswuxecR5zCoKEH0KVEEgnoIiT7969GXTRdYcQkwopISexj5VC3iFbrauy4+0lu4S9t/UN7jUbguBEDd5g9ymewAaVbC3AVlYSjbPqGDgwPyPzX15qPShG0JAlRJJJAAAJ6dYx2qqh5bKADCgnGeQOIA+gz7j5UQgE+a4hG4qOOQHcdIIjPXnPMwFxSA+0QXkhJB2kTIz265P1jpyqd9J3/AMl2QtQ3EGcT0zmoITaXd3e2jdn5jQbfSSpKgDhQjOe5x7+4NT7az5DciDtEjtQXqUpQKUpQKUpQKUqgoK1HfiY75zbduHkKaU4G1tJb3lUzg5/7scozg131y8m3aW4swlIk1C93qj2t6y/ephbTjoUwjEobiB1wSfV/NBptQtXrezUvf8AoWgpKTnkADjl/g/KrmgMnUrlzcP7W9QSlIEJQCRHU88/esDiTUSl55oLSkH0oIJ9UExMHJn8T2xtPD5d1dXjotLdXmqKEoIgR09UDMJ9+/OcBJvD+jsKUwgNEItlBap/d0+uZ+grsIqxY2wtbZDQM7Rk9zWRQKUpQKUpQKUpQKUqhMUHDeKPE1toli1Zrcm6vPS0ymdyhywYgZIEyIzGaj1dwbKzClOhC0oBCSQACRiOyQJ6dOc11nGd2L/UPiFMoULfe3bTEwlQLi88gSAB7JJ5KqPte2XzBTubxhPcnA+/L70GkCL2+vENNIfdcceCWkwJVMAEYHLucV6D4D4Qt+FdMDYJcvHcvukzn9o9hXIeFHCKG3Fa1d7nCDtttygQI5qgY+VSuKCtKUoFKUoFKUoFKUmgVi6m64zYvuMbPNS2oo8wwndGJ9qyZFch4i683p3D961bL33qkBAabIKxvO0GO0mJ5ZoI/wBXvm9rSLVfnuOphD5ylSCICyZ6iD9+5rD0vTH9U1RuyaSpReIST5kgIBknI9IEn3yI6Cubsbo298xpKbZbtwtSWmmENjKhiOhEkzkfyanbgXh17R7FVxqXlK1O5gvFGUtgckJPYfkmaDo7K3btLdthlIShtISkDoBir9KUClKUClKUFKKUEiSYFCYE1HviDxqdHu0WNutI3NkrIMKUZiAf9oEZPPOOVB1t/r1ralSEBT7qebbXPr3x0PXoa0epceWunMKfvGPhmkRuU84Iz09IOeWPeosuNTvri8n4pxtpUwy24oK8sCCD16TM4Md6t3TPxDSVvXbzjiPUneok+0e8Hp36c6Dfal4ravqSvK0W0TYMqSN1zcJG/kZUEkwBjEnP4rX2rd9qOqsO3V58TdX7raVb2VKSnKQP7SiPSCJKRgAGtfYNIbuFOgIc8xoAOOQo7SZECIHbGeXvUieFWiAOX2sXVgtp4r8q1fdVKltH1Ej25CesUG54M4C0zhhC3gPi9QdXvdvHkJ3k/wDT+wZOBXWxHKgECq0FKrSlApSlApSlBhaxdGz024fQQFobJSVcp6TUCagsXN+9dOsh45KS5z5nbGcZzzjvzqSfF6+NnodsEvpZcW6fLJVEqiIP3mekVFbblzubLTzalEAhAzHQg/uOeXyHeg+3nWXkB1KVFaQSfUQmZgQPoZiI786yGrUqR5nmJUkkYCpM4I/z+KxEqcWkrWklO0blGSkCB6h3PtyithYIuEp2vJWmcqSRG0qMpP1kH6jvgLTycoty4/brfVG4qO7CkkT1BKgk+5mp60Sx/pul29p57z5abCS68rctZ6k/46VFfBOjjWeKG3nEf8PpqiXJ2yp0fpBGYBkq7+n3qYRigrSlKCgqtUqtApSlApSlBHvjRpab/hYO+Q48WHAv+2JIHWfbAqLWmGlW+9F0VpS4EFTkbScn9UxMQe36YPf0dc27VxbuMvIC23ElKknqKh/iTha/0S7fLemuX9gpKfLumklTjKRPoKUwYHSP3cutBzmnhTNyEvIKkpUrdubIUrJInM8o7DPOs/e2yy55aUqW0DuLakAgwIAMx1NXdL0q8vL0JsdMvnWW0BTiks7EJxBSNwSP0qmBmT7RXd8O8I7nGby/YVboRCwwpe5Szz9YOBEkdzAk9KDacAaMdH0NKXGltvPKLiwtRUc8pyY+XT25V01UAiq0ClKUClKUClKUClKUFJpAqtKBVIFVpQKUpQKUpQKUpQKUpQKUpQf/2Q==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292" name="AutoShape 4" descr="data:image/jpeg;base64,/9j/4AAQSkZJRgABAQAAAQABAAD/2wCEAAkGBwgHBgkIBwgKCgkLDRYPDQwMDRsUFRAWIB0iIiAdHx8kKDQsJCYxJx8fLT0tMTU3Ojo6Iys/RD84QzQ5OjcBCgoKDQwNGg8PGjclHyU3Nzc3Nzc3Nzc3Nzc3Nzc3Nzc3Nzc3Nzc3Nzc3Nzc3Nzc3Nzc3Nzc3Nzc3Nzc3Nzc3N//AABEIALYAawMBIgACEQEDEQH/xAAcAAEAAQUBAQAAAAAAAAAAAAAABwEDBAUGCAL/xAA4EAABAwMCBAQFAwMCBwAAAAABAgMRAAQhBRIGMUFRBxMiYRRxgZGhMlKxFSPRFkIkQ2KCweHx/8QAFAEBAAAAAAAAAAAAAAAAAAAAAP/EABQRAQAAAAAAAAAAAAAAAAAAAAD/2gAMAwEAAhEDEQA/AJxpSlApSlApSlBQkCuX4k4pGmuIYsg248SN24FUD2SMn+BVzjnVv6VpqF7ykKXKiOqQCYHzMD61AutcUPuai9dNuoIT6UBPIEgTnBP/AN+VBPfD/FdlqV+rTHnWWtQSncGQ5JWMZHI9RXSV5g8PXrq/8TNGuEyp9x4qUU8gkIO76bZ+pr0xdXDdpbO3FwsIaaQVLUegGSaC9NVrk+GuMmNeQh1lltthxJUhReyRMDBA+R7EiusoFKUoFKUoFKUoFKUoOM8VdKGp8LuQHNzCg5LbZXiIJIHPFeebThDiLVLpLNhpV7cqAErLJbCfmVwE/WvVOoaxp2nvNs3l0htxwwlEFROQOQ+fOsli4YuUyw824Jj0qBoOK8LOBTwlp7r2oKS7qt1BdWkyG0jkgH+e9XvGA3n+gtRRYtrWpewOhHPyt43/AEjn7E12sChSlQggEe9B588GtO1fUNZC2g4NItoW4Vj0eZIgInr3jp2xU8/1G1+MFp57fxB/5c/WPnGY+ta7izUTw7wxqGo2VsFOW7JUhCE4npiok4F1XWuJNbWmxbccYCJXeuIEoXuCgrd2Bn05J3QaCd6V8pr6oFKUoFKUoKGo98QvEO30FFxY2Ct16huVOD9Lc4HzPt0611/El6rT9HubhBhxKPQYmFHA/NeeXtDVrOrOuOOLSEDzF+YAA4ZgwRzOBnuZoNXqGs63qZ+LdfUykeqZ9Rzkk+1Z2i8T6pptw06m/ccCTK0uZDgEA55pPLPsKXNi2GkttvqKDO9SlHMTjl2UP/dXBZM3aWtzaQE8koUEmPSCMcx9aCQ7HxGWtu2YVc/DuKGW3wFqT7FYxPUTEiOprstC4lTeuIYfU04pa1BLrP6Yn07smCcjmZI6SKgRnTUovlPvulxqRtC+c9Jg9+prfb12KG9R0e3btnrZz+8LZAT8Qg88dVpMEdxPyIegVICk7VAEEQQRXMcW62rhnT0p0qxaW4oxAEIaBB9RCcnkYA7Gtvw9rFtrelMXto4HEqEL7pWMKBHQg1peLuGdS1pbZ0/UxaNkbXEFsGfflmJOD3PKTQZ3C+uO6qlTV40hFwlpDoU3O1xChzE8iCDI+Wc1v61PD+j/ANIYWhVy5cuL2guOJAgBIAAjpgn61tqBSlKBSlKDS8W2r93or7dsAp2NyE/uUkyB88VDen6sFJW23Z7X2EBtXmbR5ogeWqMnkB9Z6g1PToBQccs1524js7vSeJnLa5UlrzlOgJn+24CZBHaRHOY70H0tbKztUogJyAROOcQT1xirbAXuBcSovT6AQBiJ5++R9+VYaXfOQp1CUlCk7QjdOP8AbJGOuPmTX1aBSFqJ3LS4mEgnOZxH2PPJmguNEPJD62/Lz+gqIH1B54H0+0ZtreOtoW23cFSVIO+V5VHbp+e9Y1ypcp8udyhugJwOk/YR0/ivqztcyopKQUzk5g9PuaDs/CF4t6/f2DT5KGreXGikgbgoAKHQGCRW2474vvLDW7XR9Oe8lTklbgEnEYHbnXE8Nar/AKe41tHztNvdAtPlYjaFRHtOBiu9448OU8V6oxfN6q7ZLQCCUo3Ecp25ET/4oOw0Z5dxYtPLcLgcSFAkCRI5YrPrA0PS7fRdMttOs0kM27YQjcZJA7nvWfQKUpQKUpQUUJSRXJ8Y8D2fE7bZW+7bvtA7HW84PQjqPtXW0oIj1jwydatXDZXQuH/LCQHgUdRujMQQPzXENsoswuxecR5zCoKEH0KVEEgnoIiT7969GXTRdYcQkwopISexj5VC3iFbrauy4+0lu4S9t/UN7jUbguBEDd5g9ymewAaVbC3AVlYSjbPqGDgwPyPzX15qPShG0JAlRJJJAAAJ6dYx2qqh5bKADCgnGeQOIA+gz7j5UQgE+a4hG4qOOQHcdIIjPXnPMwFxSA+0QXkhJB2kTIz265P1jpyqd9J3/AMl2QtQ3EGcT0zmoITaXd3e2jdn5jQbfSSpKgDhQjOe5x7+4NT7az5DciDtEjtQXqUpQKUpQKUpQKUqgoK1HfiY75zbduHkKaU4G1tJb3lUzg5/7scozg131y8m3aW4swlIk1C93qj2t6y/ephbTjoUwjEobiB1wSfV/NBptQtXrezUvf8AoWgpKTnkADjl/g/KrmgMnUrlzcP7W9QSlIEJQCRHU88/esDiTUSl55oLSkH0oIJ9UExMHJn8T2xtPD5d1dXjotLdXmqKEoIgR09UDMJ9+/OcBJvD+jsKUwgNEItlBap/d0+uZ+grsIqxY2wtbZDQM7Rk9zWRQKUpQKUpQKUpQKUqhMUHDeKPE1toli1Zrcm6vPS0ymdyhywYgZIEyIzGaj1dwbKzClOhC0oBCSQACRiOyQJ6dOc11nGd2L/UPiFMoULfe3bTEwlQLi88gSAB7JJ5KqPte2XzBTubxhPcnA+/L70GkCL2+vENNIfdcceCWkwJVMAEYHLucV6D4D4Qt+FdMDYJcvHcvukzn9o9hXIeFHCKG3Fa1d7nCDtttygQI5qgY+VSuKCtKUoFKUoFKUoFKUmgVi6m64zYvuMbPNS2oo8wwndGJ9qyZFch4i683p3D961bL33qkBAabIKxvO0GO0mJ5ZoI/wBXvm9rSLVfnuOphD5ylSCICyZ6iD9+5rD0vTH9U1RuyaSpReIST5kgIBknI9IEn3yI6Cubsbo298xpKbZbtwtSWmmENjKhiOhEkzkfyanbgXh17R7FVxqXlK1O5gvFGUtgckJPYfkmaDo7K3btLdthlIShtISkDoBir9KUClKUClKUFKKUEiSYFCYE1HviDxqdHu0WNutI3NkrIMKUZiAf9oEZPPOOVB1t/r1ralSEBT7qebbXPr3x0PXoa0epceWunMKfvGPhmkRuU84Iz09IOeWPeosuNTvri8n4pxtpUwy24oK8sCCD16TM4Md6t3TPxDSVvXbzjiPUneok+0e8Hp36c6Dfal4ravqSvK0W0TYMqSN1zcJG/kZUEkwBjEnP4rX2rd9qOqsO3V58TdX7raVb2VKSnKQP7SiPSCJKRgAGtfYNIbuFOgIc8xoAOOQo7SZECIHbGeXvUieFWiAOX2sXVgtp4r8q1fdVKltH1Ej25CesUG54M4C0zhhC3gPi9QdXvdvHkJ3k/wDT+wZOBXWxHKgECq0FKrSlApSlApSlBhaxdGz024fQQFobJSVcp6TUCagsXN+9dOsh45KS5z5nbGcZzzjvzqSfF6+NnodsEvpZcW6fLJVEqiIP3mekVFbblzubLTzalEAhAzHQg/uOeXyHeg+3nWXkB1KVFaQSfUQmZgQPoZiI786yGrUqR5nmJUkkYCpM4I/z+KxEqcWkrWklO0blGSkCB6h3PtyithYIuEp2vJWmcqSRG0qMpP1kH6jvgLTycoty4/brfVG4qO7CkkT1BKgk+5mp60Sx/pul29p57z5abCS68rctZ6k/46VFfBOjjWeKG3nEf8PpqiXJ2yp0fpBGYBkq7+n3qYRigrSlKCgqtUqtApSlApSlBHvjRpab/hYO+Q48WHAv+2JIHWfbAqLWmGlW+9F0VpS4EFTkbScn9UxMQe36YPf0dc27VxbuMvIC23ElKknqKh/iTha/0S7fLemuX9gpKfLumklTjKRPoKUwYHSP3cutBzmnhTNyEvIKkpUrdubIUrJInM8o7DPOs/e2yy55aUqW0DuLakAgwIAMx1NXdL0q8vL0JsdMvnWW0BTiks7EJxBSNwSP0qmBmT7RXd8O8I7nGby/YVboRCwwpe5Szz9YOBEkdzAk9KDacAaMdH0NKXGltvPKLiwtRUc8pyY+XT25V01UAiq0ClKUClKUClKUClKUFJpAqtKBVIFVpQKUpQKUpQKUpQKUpQKUpQf/2Q==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294" name="AutoShape 6" descr="data:image/jpeg;base64,/9j/4AAQSkZJRgABAQAAAQABAAD/2wCEAAkGBwgHBgkIBwgKCgkLDRYPDQwMDRsUFRAWIB0iIiAdHx8kKDQsJCYxJx8fLT0tMTU3Ojo6Iys/RD84QzQ5OjcBCgoKDQwNGg8PGjclHyU3Nzc3Nzc3Nzc3Nzc3Nzc3Nzc3Nzc3Nzc3Nzc3Nzc3Nzc3Nzc3Nzc3Nzc3Nzc3Nzc3N//AABEIALYAawMBIgACEQEDEQH/xAAcAAEAAQUBAQAAAAAAAAAAAAAABwEDBAUGCAL/xAA4EAABAwMCBAQFAwMCBwAAAAABAgMRAAQhBRIGMUFRBxMiYRRxgZGhMlKxFSPRFkIkQ2KCweHx/8QAFAEBAAAAAAAAAAAAAAAAAAAAAP/EABQRAQAAAAAAAAAAAAAAAAAAAAD/2gAMAwEAAhEDEQA/AJxpSlApSlApSlBQkCuX4k4pGmuIYsg248SN24FUD2SMn+BVzjnVv6VpqF7ykKXKiOqQCYHzMD61AutcUPuai9dNuoIT6UBPIEgTnBP/AN+VBPfD/FdlqV+rTHnWWtQSncGQ5JWMZHI9RXSV5g8PXrq/8TNGuEyp9x4qUU8gkIO76bZ+pr0xdXDdpbO3FwsIaaQVLUegGSaC9NVrk+GuMmNeQh1lltthxJUhReyRMDBA+R7EiusoFKUoFKUoFKUoFKUoOM8VdKGp8LuQHNzCg5LbZXiIJIHPFeebThDiLVLpLNhpV7cqAErLJbCfmVwE/WvVOoaxp2nvNs3l0htxwwlEFROQOQ+fOsli4YuUyw824Jj0qBoOK8LOBTwlp7r2oKS7qt1BdWkyG0jkgH+e9XvGA3n+gtRRYtrWpewOhHPyt43/AEjn7E12sChSlQggEe9B588GtO1fUNZC2g4NItoW4Vj0eZIgInr3jp2xU8/1G1+MFp57fxB/5c/WPnGY+ta7izUTw7wxqGo2VsFOW7JUhCE4npiok4F1XWuJNbWmxbccYCJXeuIEoXuCgrd2Bn05J3QaCd6V8pr6oFKUoFKUoKGo98QvEO30FFxY2Ct16huVOD9Lc4HzPt0611/El6rT9HubhBhxKPQYmFHA/NeeXtDVrOrOuOOLSEDzF+YAA4ZgwRzOBnuZoNXqGs63qZ+LdfUykeqZ9Rzkk+1Z2i8T6pptw06m/ccCTK0uZDgEA55pPLPsKXNi2GkttvqKDO9SlHMTjl2UP/dXBZM3aWtzaQE8koUEmPSCMcx9aCQ7HxGWtu2YVc/DuKGW3wFqT7FYxPUTEiOprstC4lTeuIYfU04pa1BLrP6Yn07smCcjmZI6SKgRnTUovlPvulxqRtC+c9Jg9+prfb12KG9R0e3btnrZz+8LZAT8Qg88dVpMEdxPyIegVICk7VAEEQQRXMcW62rhnT0p0qxaW4oxAEIaBB9RCcnkYA7Gtvw9rFtrelMXto4HEqEL7pWMKBHQg1peLuGdS1pbZ0/UxaNkbXEFsGfflmJOD3PKTQZ3C+uO6qlTV40hFwlpDoU3O1xChzE8iCDI+Wc1v61PD+j/ANIYWhVy5cuL2guOJAgBIAAjpgn61tqBSlKBSlKDS8W2r93or7dsAp2NyE/uUkyB88VDen6sFJW23Z7X2EBtXmbR5ogeWqMnkB9Z6g1PToBQccs1524js7vSeJnLa5UlrzlOgJn+24CZBHaRHOY70H0tbKztUogJyAROOcQT1xirbAXuBcSovT6AQBiJ5++R9+VYaXfOQp1CUlCk7QjdOP8AbJGOuPmTX1aBSFqJ3LS4mEgnOZxH2PPJmguNEPJD62/Lz+gqIH1B54H0+0ZtreOtoW23cFSVIO+V5VHbp+e9Y1ypcp8udyhugJwOk/YR0/ivqztcyopKQUzk5g9PuaDs/CF4t6/f2DT5KGreXGikgbgoAKHQGCRW2474vvLDW7XR9Oe8lTklbgEnEYHbnXE8Nar/AKe41tHztNvdAtPlYjaFRHtOBiu9448OU8V6oxfN6q7ZLQCCUo3Ecp25ET/4oOw0Z5dxYtPLcLgcSFAkCRI5YrPrA0PS7fRdMttOs0kM27YQjcZJA7nvWfQKUpQKUpQUUJSRXJ8Y8D2fE7bZW+7bvtA7HW84PQjqPtXW0oIj1jwydatXDZXQuH/LCQHgUdRujMQQPzXENsoswuxecR5zCoKEH0KVEEgnoIiT7969GXTRdYcQkwopISexj5VC3iFbrauy4+0lu4S9t/UN7jUbguBEDd5g9ymewAaVbC3AVlYSjbPqGDgwPyPzX15qPShG0JAlRJJJAAAJ6dYx2qqh5bKADCgnGeQOIA+gz7j5UQgE+a4hG4qOOQHcdIIjPXnPMwFxSA+0QXkhJB2kTIz265P1jpyqd9J3/AMl2QtQ3EGcT0zmoITaXd3e2jdn5jQbfSSpKgDhQjOe5x7+4NT7az5DciDtEjtQXqUpQKUpQKUpQKUqgoK1HfiY75zbduHkKaU4G1tJb3lUzg5/7scozg131y8m3aW4swlIk1C93qj2t6y/ephbTjoUwjEobiB1wSfV/NBptQtXrezUvf8AoWgpKTnkADjl/g/KrmgMnUrlzcP7W9QSlIEJQCRHU88/esDiTUSl55oLSkH0oIJ9UExMHJn8T2xtPD5d1dXjotLdXmqKEoIgR09UDMJ9+/OcBJvD+jsKUwgNEItlBap/d0+uZ+grsIqxY2wtbZDQM7Rk9zWRQKUpQKUpQKUpQKUqhMUHDeKPE1toli1Zrcm6vPS0ymdyhywYgZIEyIzGaj1dwbKzClOhC0oBCSQACRiOyQJ6dOc11nGd2L/UPiFMoULfe3bTEwlQLi88gSAB7JJ5KqPte2XzBTubxhPcnA+/L70GkCL2+vENNIfdcceCWkwJVMAEYHLucV6D4D4Qt+FdMDYJcvHcvukzn9o9hXIeFHCKG3Fa1d7nCDtttygQI5qgY+VSuKCtKUoFKUoFKUoFKUmgVi6m64zYvuMbPNS2oo8wwndGJ9qyZFch4i683p3D961bL33qkBAabIKxvO0GO0mJ5ZoI/wBXvm9rSLVfnuOphD5ylSCICyZ6iD9+5rD0vTH9U1RuyaSpReIST5kgIBknI9IEn3yI6Cubsbo298xpKbZbtwtSWmmENjKhiOhEkzkfyanbgXh17R7FVxqXlK1O5gvFGUtgckJPYfkmaDo7K3btLdthlIShtISkDoBir9KUClKUClKUFKKUEiSYFCYE1HviDxqdHu0WNutI3NkrIMKUZiAf9oEZPPOOVB1t/r1ralSEBT7qebbXPr3x0PXoa0epceWunMKfvGPhmkRuU84Iz09IOeWPeosuNTvri8n4pxtpUwy24oK8sCCD16TM4Md6t3TPxDSVvXbzjiPUneok+0e8Hp36c6Dfal4ravqSvK0W0TYMqSN1zcJG/kZUEkwBjEnP4rX2rd9qOqsO3V58TdX7raVb2VKSnKQP7SiPSCJKRgAGtfYNIbuFOgIc8xoAOOQo7SZECIHbGeXvUieFWiAOX2sXVgtp4r8q1fdVKltH1Ej25CesUG54M4C0zhhC3gPi9QdXvdvHkJ3k/wDT+wZOBXWxHKgECq0FKrSlApSlApSlBhaxdGz024fQQFobJSVcp6TUCagsXN+9dOsh45KS5z5nbGcZzzjvzqSfF6+NnodsEvpZcW6fLJVEqiIP3mekVFbblzubLTzalEAhAzHQg/uOeXyHeg+3nWXkB1KVFaQSfUQmZgQPoZiI786yGrUqR5nmJUkkYCpM4I/z+KxEqcWkrWklO0blGSkCB6h3PtyithYIuEp2vJWmcqSRG0qMpP1kH6jvgLTycoty4/brfVG4qO7CkkT1BKgk+5mp60Sx/pul29p57z5abCS68rctZ6k/46VFfBOjjWeKG3nEf8PpqiXJ2yp0fpBGYBkq7+n3qYRigrSlKCgqtUqtApSlApSlBHvjRpab/hYO+Q48WHAv+2JIHWfbAqLWmGlW+9F0VpS4EFTkbScn9UxMQe36YPf0dc27VxbuMvIC23ElKknqKh/iTha/0S7fLemuX9gpKfLumklTjKRPoKUwYHSP3cutBzmnhTNyEvIKkpUrdubIUrJInM8o7DPOs/e2yy55aUqW0DuLakAgwIAMx1NXdL0q8vL0JsdMvnWW0BTiks7EJxBSNwSP0qmBmT7RXd8O8I7nGby/YVboRCwwpe5Szz9YOBEkdzAk9KDacAaMdH0NKXGltvPKLiwtRUc8pyY+XT25V01UAiq0ClKUClKUClKUClKUFJpAqtKBVIFVpQKUpQKUpQKUpQKUpQKUpQf/2Q==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" name="Cloud Callout 7"/>
          <p:cNvSpPr/>
          <p:nvPr/>
        </p:nvSpPr>
        <p:spPr>
          <a:xfrm rot="231553">
            <a:off x="1214414" y="785794"/>
            <a:ext cx="6858048" cy="3500462"/>
          </a:xfrm>
          <a:prstGeom prst="cloudCallout">
            <a:avLst>
              <a:gd name="adj1" fmla="val -29939"/>
              <a:gd name="adj2" fmla="val 77298"/>
            </a:avLst>
          </a:prstGeom>
          <a:solidFill>
            <a:srgbClr val="FDF7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1357298"/>
            <a:ext cx="5643602" cy="2428892"/>
          </a:xfrm>
        </p:spPr>
        <p:txBody>
          <a:bodyPr>
            <a:noAutofit/>
          </a:bodyPr>
          <a:lstStyle/>
          <a:p>
            <a:pPr algn="ctr"/>
            <a:r>
              <a:rPr lang="en-CA" sz="8800" b="1" dirty="0" smtClean="0">
                <a:latin typeface="Arial Rounded MT Bold" pitchFamily="34" charset="0"/>
              </a:rPr>
              <a:t>What is </a:t>
            </a:r>
            <a:br>
              <a:rPr lang="en-CA" sz="8800" b="1" dirty="0" smtClean="0">
                <a:latin typeface="Arial Rounded MT Bold" pitchFamily="34" charset="0"/>
              </a:rPr>
            </a:br>
            <a:r>
              <a:rPr lang="en-CA" sz="8800" b="1" dirty="0" smtClean="0">
                <a:latin typeface="Arial Rounded MT Bold" pitchFamily="34" charset="0"/>
              </a:rPr>
              <a:t>“BYOD”?</a:t>
            </a:r>
            <a:endParaRPr lang="en-CA" sz="8800" b="1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8229600" cy="1399032"/>
          </a:xfrm>
        </p:spPr>
        <p:txBody>
          <a:bodyPr>
            <a:normAutofit/>
          </a:bodyPr>
          <a:lstStyle/>
          <a:p>
            <a:r>
              <a:rPr lang="en-CA" sz="5500" b="1" dirty="0" smtClean="0">
                <a:latin typeface="Arial Rounded MT Bold" pitchFamily="34" charset="0"/>
              </a:rPr>
              <a:t>BYOD NORMS</a:t>
            </a:r>
            <a:endParaRPr lang="en-CA" sz="5500" b="1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714488"/>
            <a:ext cx="8229600" cy="4097378"/>
          </a:xfrm>
        </p:spPr>
        <p:txBody>
          <a:bodyPr/>
          <a:lstStyle/>
          <a:p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Always keep your device in full view</a:t>
            </a:r>
          </a:p>
          <a:p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your device is not in use, keep it face-down on your desk/work area</a:t>
            </a:r>
          </a:p>
          <a:p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Devices should be on silent mode</a:t>
            </a:r>
          </a:p>
          <a:p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 passwords PRIVATE</a:t>
            </a:r>
          </a:p>
          <a:p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Headphones are helpful when working</a:t>
            </a:r>
          </a:p>
          <a:p>
            <a:r>
              <a:rPr lang="en-C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 OTHERS???</a:t>
            </a:r>
          </a:p>
        </p:txBody>
      </p:sp>
      <p:pic>
        <p:nvPicPr>
          <p:cNvPr id="5" name="Picture 4" descr="technolog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2330" y="4980220"/>
            <a:ext cx="2190742" cy="18777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reevector.com/site_media/preview_images/FreeVector-Technology-Background-Temp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740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06" y="267494"/>
            <a:ext cx="8615394" cy="1399032"/>
          </a:xfrm>
        </p:spPr>
        <p:txBody>
          <a:bodyPr>
            <a:noAutofit/>
          </a:bodyPr>
          <a:lstStyle/>
          <a:p>
            <a:r>
              <a:rPr lang="en-CA" sz="5500" b="1" dirty="0" smtClean="0">
                <a:latin typeface="Arial Rounded MT Bold" pitchFamily="34" charset="0"/>
              </a:rPr>
              <a:t>Inappropriate use may result in...</a:t>
            </a:r>
            <a:endParaRPr lang="en-CA" sz="5500" b="1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883196"/>
          </a:xfrm>
        </p:spPr>
        <p:txBody>
          <a:bodyPr/>
          <a:lstStyle/>
          <a:p>
            <a:r>
              <a:rPr lang="en-CA" dirty="0" smtClean="0"/>
              <a:t>Temporary loss of privileges</a:t>
            </a:r>
          </a:p>
          <a:p>
            <a:endParaRPr lang="en-CA" dirty="0" smtClean="0"/>
          </a:p>
        </p:txBody>
      </p:sp>
      <p:pic>
        <p:nvPicPr>
          <p:cNvPr id="6" name="Picture 5" descr="imagesCAJTPQA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73623">
            <a:off x="4563318" y="3028434"/>
            <a:ext cx="3320578" cy="3101858"/>
          </a:xfrm>
          <a:prstGeom prst="rect">
            <a:avLst/>
          </a:prstGeom>
        </p:spPr>
      </p:pic>
      <p:pic>
        <p:nvPicPr>
          <p:cNvPr id="1026" name="Picture 2" descr="C:\Users\teschow\AppData\Local\Microsoft\Windows\INetCache\IE\8YRB80LU\MC90043381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2500306"/>
            <a:ext cx="1828572" cy="1828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reevector.com/site_media/preview_images/FreeVector-Technology-Background-Temp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740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>
            <a:noAutofit/>
          </a:bodyPr>
          <a:lstStyle/>
          <a:p>
            <a:r>
              <a:rPr 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 ways to integrate technology in the classroom</a:t>
            </a:r>
            <a:endParaRPr lang="en-CA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7" name="Picture 6" descr="blooms-taxonomy-apps-pictur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857232"/>
            <a:ext cx="7374752" cy="57150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freevector.com/site_media/preview_images/FreeVector-Technology-Background-Temp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740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en-CA" b="1" dirty="0" smtClean="0"/>
              <a:t>Free Anti theft APPS available to protect your devices!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sz="3100" dirty="0"/>
          </a:p>
        </p:txBody>
      </p:sp>
      <p:pic>
        <p:nvPicPr>
          <p:cNvPr id="4" name="Content Placeholder 3" descr="ipodprotect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2357430"/>
            <a:ext cx="1929275" cy="3300687"/>
          </a:xfrm>
        </p:spPr>
      </p:pic>
      <p:pic>
        <p:nvPicPr>
          <p:cNvPr id="5" name="Picture 4" descr="ipodprotect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9454" y="2071678"/>
            <a:ext cx="2039687" cy="34895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14612" y="2357430"/>
            <a:ext cx="3929090" cy="3357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Apple, Android and Blackberry Apps Available:</a:t>
            </a:r>
          </a:p>
          <a:p>
            <a:r>
              <a:rPr lang="en-CA" sz="2400" b="1" dirty="0" smtClean="0">
                <a:latin typeface="Arial Rounded MT Bold" pitchFamily="34" charset="0"/>
              </a:rPr>
              <a:t>Bit Defender, Prey, Lookout, Find My </a:t>
            </a:r>
            <a:r>
              <a:rPr lang="en-CA" sz="2400" b="1" dirty="0" err="1" smtClean="0">
                <a:latin typeface="Arial Rounded MT Bold" pitchFamily="34" charset="0"/>
              </a:rPr>
              <a:t>Ipad</a:t>
            </a:r>
            <a:r>
              <a:rPr lang="en-CA" sz="2400" b="1" dirty="0" smtClean="0">
                <a:latin typeface="Arial Rounded MT Bold" pitchFamily="34" charset="0"/>
              </a:rPr>
              <a:t>, or </a:t>
            </a:r>
            <a:r>
              <a:rPr lang="en-CA" sz="2400" b="1" dirty="0" err="1" smtClean="0">
                <a:latin typeface="Arial Rounded MT Bold" pitchFamily="34" charset="0"/>
              </a:rPr>
              <a:t>Blackberrry</a:t>
            </a:r>
            <a:r>
              <a:rPr lang="en-CA" sz="2400" b="1" dirty="0" smtClean="0">
                <a:latin typeface="Arial Rounded MT Bold" pitchFamily="34" charset="0"/>
              </a:rPr>
              <a:t> Protect are a few examples of anti-theft apps</a:t>
            </a:r>
            <a:endParaRPr lang="en-CA" sz="2400" b="1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freevector.com/site_media/preview_images/FreeVector-Technology-Background-Temp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740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6264696" cy="86409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We Are </a:t>
            </a:r>
            <a:r>
              <a:rPr lang="en-US" b="1" dirty="0" err="1" smtClean="0">
                <a:solidFill>
                  <a:srgbClr val="FF0000"/>
                </a:solidFill>
              </a:rPr>
              <a:t>Tomken</a:t>
            </a:r>
            <a:endParaRPr lang="en-C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999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34689"/>
            <a:ext cx="2561381" cy="257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0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509120"/>
            <a:ext cx="2115728" cy="220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107504" y="1268760"/>
            <a:ext cx="65527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 We build our community through 	thoughtful actions.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 We include all and respect our 	differing opinions and cultures.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 We work cooperatively to become 	our best.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483768" y="4509120"/>
            <a:ext cx="64087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 We grow as we allow each 	person the room to error and 	understand that each of us is 	doing our best and wanting to 	be accepted.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714488"/>
            <a:ext cx="8062912" cy="1470025"/>
          </a:xfrm>
        </p:spPr>
        <p:txBody>
          <a:bodyPr>
            <a:noAutofit/>
          </a:bodyPr>
          <a:lstStyle/>
          <a:p>
            <a:pPr algn="ctr"/>
            <a:r>
              <a:rPr lang="en-CA" sz="9600" dirty="0" smtClean="0">
                <a:solidFill>
                  <a:srgbClr val="FF0000"/>
                </a:solidFill>
              </a:rPr>
              <a:t>THANK YOU</a:t>
            </a:r>
            <a:endParaRPr lang="en-CA" sz="9600" dirty="0">
              <a:solidFill>
                <a:srgbClr val="FF00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71472" y="3143248"/>
            <a:ext cx="8062912" cy="1752600"/>
          </a:xfrm>
        </p:spPr>
        <p:txBody>
          <a:bodyPr>
            <a:normAutofit/>
          </a:bodyPr>
          <a:lstStyle/>
          <a:p>
            <a:pPr algn="ctr"/>
            <a:r>
              <a:rPr lang="en-CA" dirty="0" smtClean="0"/>
              <a:t>Part Two will include </a:t>
            </a:r>
          </a:p>
          <a:p>
            <a:pPr algn="ctr"/>
            <a:r>
              <a:rPr lang="en-CA" dirty="0" err="1" smtClean="0"/>
              <a:t>Cyberbullying</a:t>
            </a:r>
            <a:r>
              <a:rPr lang="en-CA" dirty="0" smtClean="0"/>
              <a:t>, Digital Compass and your “Digital Drivers’ Licence/Test”!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reevector.com/site_media/preview_images/FreeVector-Technology-Background-Temp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740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776288"/>
            <a:ext cx="8317736" cy="1470025"/>
          </a:xfrm>
        </p:spPr>
        <p:txBody>
          <a:bodyPr>
            <a:noAutofit/>
          </a:bodyPr>
          <a:lstStyle/>
          <a:p>
            <a:r>
              <a:rPr lang="en-CA" sz="5200" b="1" dirty="0" smtClean="0">
                <a:latin typeface="Arial Rounded MT Bold" pitchFamily="34" charset="0"/>
              </a:rPr>
              <a:t>What are some benefits to BYOD?</a:t>
            </a:r>
            <a:endParaRPr lang="en-CA" sz="5200" b="1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some cautions?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8794" y="4000504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Placemat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ym typeface="Wingdings" pitchFamily="2" charset="2"/>
              </a:rPr>
              <a:t>Person D, please come up and get a chart paper for your group.</a:t>
            </a:r>
          </a:p>
          <a:p>
            <a:r>
              <a:rPr lang="en-CA" dirty="0" smtClean="0">
                <a:sym typeface="Wingdings" pitchFamily="2" charset="2"/>
              </a:rPr>
              <a:t>If no one at your table group has markers they are willing to share, please send person A to go and get some.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36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90600" y="2133600"/>
            <a:ext cx="7924800" cy="44958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Have person C draw a </a:t>
            </a:r>
            <a:br>
              <a:rPr lang="en-US" dirty="0" smtClean="0"/>
            </a:br>
            <a:r>
              <a:rPr lang="en-US" dirty="0" smtClean="0"/>
              <a:t>box in the centre of your </a:t>
            </a:r>
            <a:br>
              <a:rPr lang="en-US" dirty="0" smtClean="0"/>
            </a:br>
            <a:r>
              <a:rPr lang="en-US" dirty="0" smtClean="0"/>
              <a:t>group’s chart paper.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Person C then draws lines out from the centre so that there are THREE (3) or FOUR (4) individual spaces around the outside (depending on number of people in group)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Wait for further instructions.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0034" y="571480"/>
            <a:ext cx="7498080" cy="1143000"/>
          </a:xfrm>
        </p:spPr>
        <p:txBody>
          <a:bodyPr>
            <a:normAutofit/>
          </a:bodyPr>
          <a:lstStyle/>
          <a:p>
            <a:pPr algn="l"/>
            <a:r>
              <a:rPr sz="5500" smtClean="0">
                <a:latin typeface="Aharoni" pitchFamily="2" charset="-79"/>
                <a:cs typeface="Aharoni" pitchFamily="2" charset="-79"/>
              </a:rPr>
              <a:t>Placemat</a:t>
            </a:r>
            <a:endParaRPr lang="en-US" sz="55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72198" y="571480"/>
            <a:ext cx="2667000" cy="1676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81800" y="1143000"/>
            <a:ext cx="10668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6996126" y="861998"/>
            <a:ext cx="609592" cy="28556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6996126" y="1933568"/>
            <a:ext cx="609592" cy="28556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>
            <a:off x="6072198" y="1428736"/>
            <a:ext cx="714380" cy="3335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7" idx="3"/>
          </p:cNvCxnSpPr>
          <p:nvPr/>
        </p:nvCxnSpPr>
        <p:spPr>
          <a:xfrm flipH="1">
            <a:off x="7858148" y="1409680"/>
            <a:ext cx="881050" cy="57144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1142984"/>
            <a:ext cx="8062912" cy="1470025"/>
          </a:xfrm>
        </p:spPr>
        <p:txBody>
          <a:bodyPr>
            <a:normAutofit/>
          </a:bodyPr>
          <a:lstStyle/>
          <a:p>
            <a:r>
              <a:rPr lang="en-CA" sz="3700" dirty="0" smtClean="0"/>
              <a:t>Find your spot on the </a:t>
            </a:r>
            <a:r>
              <a:rPr lang="en-CA" sz="3700" dirty="0" err="1" smtClean="0"/>
              <a:t>placemat</a:t>
            </a:r>
            <a:r>
              <a:rPr lang="en-CA" sz="3700" dirty="0" smtClean="0"/>
              <a:t>, and write your name in it.</a:t>
            </a:r>
            <a:endParaRPr lang="en-CA" sz="37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71472" y="2857496"/>
            <a:ext cx="8062912" cy="2071702"/>
          </a:xfrm>
        </p:spPr>
        <p:txBody>
          <a:bodyPr>
            <a:normAutofit/>
          </a:bodyPr>
          <a:lstStyle/>
          <a:p>
            <a:pPr algn="ctr"/>
            <a:r>
              <a:rPr lang="en-CA" sz="3000" b="1" dirty="0" smtClean="0"/>
              <a:t>Think first…, </a:t>
            </a:r>
          </a:p>
          <a:p>
            <a:r>
              <a:rPr lang="en-CA" sz="2700" b="1" dirty="0" smtClean="0"/>
              <a:t>…then write down 3-5 pros and cons of BYOD.</a:t>
            </a:r>
          </a:p>
          <a:p>
            <a:endParaRPr lang="en-CA" sz="2700" b="1" dirty="0" smtClean="0"/>
          </a:p>
          <a:p>
            <a:r>
              <a:rPr lang="en-CA" sz="2700" b="1" dirty="0" smtClean="0"/>
              <a:t>(You may wish to use a “fishbone”.)</a:t>
            </a:r>
            <a:endParaRPr lang="en-CA" sz="27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428596" y="785794"/>
            <a:ext cx="8215370" cy="5429288"/>
          </a:xfrm>
          <a:prstGeom prst="roundRect">
            <a:avLst/>
          </a:prstGeom>
          <a:noFill/>
          <a:ln w="57150" cmpd="thinThick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625" t="25833" r="53593" b="23333"/>
          <a:stretch>
            <a:fillRect/>
          </a:stretch>
        </p:blipFill>
        <p:spPr bwMode="auto">
          <a:xfrm>
            <a:off x="214282" y="2571744"/>
            <a:ext cx="5614325" cy="3936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"/>
                            </p:stCondLst>
                            <p:childTnLst>
                              <p:par>
                                <p:cTn id="24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en-CA" b="1" dirty="0" smtClean="0">
                <a:solidFill>
                  <a:srgbClr val="0070C0"/>
                </a:solidFill>
              </a:rPr>
              <a:t>Person B in each group, please turn the place mat one quarter clockwise.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429156"/>
          </a:xfrm>
        </p:spPr>
        <p:txBody>
          <a:bodyPr>
            <a:normAutofit fontScale="85000" lnSpcReduction="10000"/>
          </a:bodyPr>
          <a:lstStyle/>
          <a:p>
            <a:r>
              <a:rPr lang="en-CA" dirty="0" smtClean="0"/>
              <a:t>Everyone read what your neighbour wrote.  If you agree, mark a little star next to the word or comment.  If you have a question, write it down in that section of the </a:t>
            </a:r>
            <a:r>
              <a:rPr lang="en-CA" dirty="0" err="1" smtClean="0"/>
              <a:t>placemat</a:t>
            </a:r>
            <a:r>
              <a:rPr lang="en-CA" dirty="0" smtClean="0"/>
              <a:t>.</a:t>
            </a:r>
          </a:p>
          <a:p>
            <a:r>
              <a:rPr lang="en-CA" dirty="0" smtClean="0"/>
              <a:t>Once everyone has had a chance to read and comment (silently) on the section, Person B will turn it a quarter turn again, and the process will repeat itself.</a:t>
            </a:r>
          </a:p>
          <a:p>
            <a:r>
              <a:rPr lang="en-CA" dirty="0" smtClean="0"/>
              <a:t>Keep turning, reading and commenting on the </a:t>
            </a:r>
            <a:r>
              <a:rPr lang="en-CA" dirty="0" err="1" smtClean="0"/>
              <a:t>placemat</a:t>
            </a:r>
            <a:r>
              <a:rPr lang="en-CA" dirty="0" smtClean="0"/>
              <a:t> until everyone in the group has had a turn to read everyone else’s section.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b="1" dirty="0" smtClean="0"/>
              <a:t>Take some time to talk about what your group noticed…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>
            <a:normAutofit/>
          </a:bodyPr>
          <a:lstStyle/>
          <a:p>
            <a:r>
              <a:rPr lang="en-CA" dirty="0" smtClean="0"/>
              <a:t>Were there words or ideas that came up more often then others?</a:t>
            </a:r>
          </a:p>
          <a:p>
            <a:r>
              <a:rPr lang="en-CA" dirty="0" smtClean="0"/>
              <a:t>Why do you think this might be?</a:t>
            </a:r>
          </a:p>
          <a:p>
            <a:r>
              <a:rPr lang="en-CA" dirty="0" smtClean="0"/>
              <a:t>As a group, agree on your top three </a:t>
            </a:r>
            <a:r>
              <a:rPr lang="en-CA" b="1" dirty="0" smtClean="0"/>
              <a:t>benefits</a:t>
            </a:r>
            <a:r>
              <a:rPr lang="en-CA" dirty="0" smtClean="0"/>
              <a:t> and top three </a:t>
            </a:r>
            <a:r>
              <a:rPr lang="en-CA" b="1" dirty="0" smtClean="0"/>
              <a:t>cautions</a:t>
            </a:r>
            <a:r>
              <a:rPr lang="en-CA" dirty="0" smtClean="0"/>
              <a:t> </a:t>
            </a:r>
          </a:p>
          <a:p>
            <a:r>
              <a:rPr lang="en-CA" dirty="0" smtClean="0"/>
              <a:t>Person A, please create a “fishbone” in  in the centre of your group’s </a:t>
            </a:r>
            <a:r>
              <a:rPr lang="en-CA" dirty="0" err="1" smtClean="0"/>
              <a:t>placemat</a:t>
            </a:r>
            <a:r>
              <a:rPr lang="en-CA" dirty="0" smtClean="0"/>
              <a:t>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85720" y="285728"/>
            <a:ext cx="8643998" cy="6286544"/>
            <a:chOff x="6072198" y="571480"/>
            <a:chExt cx="2667000" cy="1681162"/>
          </a:xfrm>
          <a:solidFill>
            <a:schemeClr val="bg1"/>
          </a:solidFill>
        </p:grpSpPr>
        <p:sp>
          <p:nvSpPr>
            <p:cNvPr id="6" name="Rectangle 5"/>
            <p:cNvSpPr/>
            <p:nvPr/>
          </p:nvSpPr>
          <p:spPr>
            <a:xfrm>
              <a:off x="6072198" y="571480"/>
              <a:ext cx="2667000" cy="1676400"/>
            </a:xfrm>
            <a:prstGeom prst="rect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781800" y="1143000"/>
              <a:ext cx="1066800" cy="533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 rot="5400000">
              <a:off x="6996126" y="861998"/>
              <a:ext cx="609592" cy="28556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6996126" y="1933568"/>
              <a:ext cx="609592" cy="28556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>
              <a:off x="6072198" y="1428736"/>
              <a:ext cx="714380" cy="33350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6" idx="3"/>
            </p:cNvCxnSpPr>
            <p:nvPr/>
          </p:nvCxnSpPr>
          <p:spPr>
            <a:xfrm flipH="1">
              <a:off x="7858148" y="1409680"/>
              <a:ext cx="881050" cy="57144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625" t="25833" r="53593" b="23333"/>
          <a:stretch>
            <a:fillRect/>
          </a:stretch>
        </p:blipFill>
        <p:spPr bwMode="auto">
          <a:xfrm>
            <a:off x="2786050" y="2357430"/>
            <a:ext cx="2899681" cy="2033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8328</TotalTime>
  <Words>673</Words>
  <Application>Microsoft Office PowerPoint</Application>
  <PresentationFormat>On-screen Show (4:3)</PresentationFormat>
  <Paragraphs>91</Paragraphs>
  <Slides>25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Verve</vt:lpstr>
      <vt:lpstr>Digital Citizenship: Before you BYOD</vt:lpstr>
      <vt:lpstr>What is  “BYOD”?</vt:lpstr>
      <vt:lpstr>What are some benefits to BYOD?</vt:lpstr>
      <vt:lpstr>Placemat</vt:lpstr>
      <vt:lpstr>Placemat</vt:lpstr>
      <vt:lpstr>Find your spot on the placemat, and write your name in it.</vt:lpstr>
      <vt:lpstr>Person B in each group, please turn the place mat one quarter clockwise. </vt:lpstr>
      <vt:lpstr>Take some time to talk about what your group noticed…</vt:lpstr>
      <vt:lpstr>Slide 9</vt:lpstr>
      <vt:lpstr>What are some benefits to BYOD? What are some cautions?</vt:lpstr>
      <vt:lpstr>Consider this: Everything you do online is eternal…</vt:lpstr>
      <vt:lpstr>Is this YOU? HOW &amp; WHEN do you use social media?  PAUSE &amp; THINK</vt:lpstr>
      <vt:lpstr>What Digital Footprint do You Leave Behind?</vt:lpstr>
      <vt:lpstr>APPROPRIATE BYOD DEVICES AT TOMKEN</vt:lpstr>
      <vt:lpstr>Sorry, no phones </vt:lpstr>
      <vt:lpstr>BYOD WILL BE...</vt:lpstr>
      <vt:lpstr>“RIGHT TIME, RIGHT PLACE” </vt:lpstr>
      <vt:lpstr>“RIGHT TIME, RIGHT PLACE” </vt:lpstr>
      <vt:lpstr>BYOD NORMS</vt:lpstr>
      <vt:lpstr>BYOD NORMS</vt:lpstr>
      <vt:lpstr>Inappropriate use may result in...</vt:lpstr>
      <vt:lpstr>Great ways to integrate technology in the classroom</vt:lpstr>
      <vt:lpstr>Free Anti theft APPS available to protect your devices! </vt:lpstr>
      <vt:lpstr>We Are Tomken</vt:lpstr>
      <vt:lpstr>THANK YOU</vt:lpstr>
    </vt:vector>
  </TitlesOfParts>
  <Company>Peel District School Board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APPROPRIATE USE OF TECHNOLOGY AT TOMKEN</dc:title>
  <dc:creator>Peel District School Board</dc:creator>
  <cp:lastModifiedBy>Peel District School Board</cp:lastModifiedBy>
  <cp:revision>67</cp:revision>
  <dcterms:created xsi:type="dcterms:W3CDTF">2013-10-30T13:42:57Z</dcterms:created>
  <dcterms:modified xsi:type="dcterms:W3CDTF">2014-09-04T20:52:31Z</dcterms:modified>
</cp:coreProperties>
</file>