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67" r:id="rId3"/>
    <p:sldId id="302" r:id="rId4"/>
    <p:sldId id="265" r:id="rId5"/>
    <p:sldId id="257" r:id="rId6"/>
    <p:sldId id="300" r:id="rId7"/>
    <p:sldId id="309" r:id="rId8"/>
    <p:sldId id="301" r:id="rId9"/>
    <p:sldId id="304" r:id="rId10"/>
    <p:sldId id="291" r:id="rId11"/>
    <p:sldId id="292" r:id="rId12"/>
    <p:sldId id="294" r:id="rId13"/>
    <p:sldId id="296" r:id="rId14"/>
    <p:sldId id="305" r:id="rId15"/>
    <p:sldId id="306" r:id="rId16"/>
    <p:sldId id="307" r:id="rId17"/>
    <p:sldId id="308" r:id="rId18"/>
    <p:sldId id="295" r:id="rId19"/>
    <p:sldId id="303" r:id="rId20"/>
    <p:sldId id="298" r:id="rId21"/>
    <p:sldId id="297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333" y="-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A1529B-C9BE-4882-9D7D-D0058DD1BF24}" type="datetimeFigureOut">
              <a:rPr lang="en-US" smtClean="0"/>
              <a:pPr/>
              <a:t>9/3/2014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F0EB8BF-DA4E-47E7-B633-80BBA6CA5F3F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frm=1&amp;source=images&amp;cd=&amp;cad=rja&amp;docid=fUONZDx-aj-nZM&amp;tbnid=dlwdfC_cCEVNuM:&amp;ved=0CAUQjRw&amp;url=http://www.clker.com/clipart-hollow-right-foot.html&amp;ei=ZTNXUqOZBsWtqQHapYC4CQ&amp;psig=AFQjCNGsZiKYEjVW78i8EW_4OIAVqY4drA&amp;ust=138153289224094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776288"/>
            <a:ext cx="8389174" cy="1470025"/>
          </a:xfrm>
        </p:spPr>
        <p:txBody>
          <a:bodyPr>
            <a:normAutofit/>
          </a:bodyPr>
          <a:lstStyle/>
          <a:p>
            <a:r>
              <a:rPr lang="en-CA" sz="3400" b="1" dirty="0" smtClean="0"/>
              <a:t>Digital Citizenship: Before you BYOD</a:t>
            </a:r>
            <a:endParaRPr lang="en-CA" sz="3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Part TWO – </a:t>
            </a:r>
            <a:r>
              <a:rPr lang="en-CA" dirty="0" err="1" smtClean="0"/>
              <a:t>Cyberbullying</a:t>
            </a:r>
            <a:r>
              <a:rPr lang="en-CA" dirty="0" smtClean="0"/>
              <a:t>, Digital Compass, “Licence/Test”!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pic>
        <p:nvPicPr>
          <p:cNvPr id="26626" name="Picture 2" descr="http://t1.gstatic.com/images?q=tbn:ANd9GcQ7eyO5sQL7M0hgBUVvg3RQUqLTrGZqWw646t_ArLWwoaio4AOgfsbmnl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4735413" cy="47354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3"/>
            <a:ext cx="8603456" cy="864095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rgbClr val="FF0000"/>
                </a:solidFill>
              </a:rPr>
              <a:t>CYBERBULLYING…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36096" y="1412776"/>
            <a:ext cx="3166368" cy="453650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CA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Are you Informed?</a:t>
            </a:r>
          </a:p>
          <a:p>
            <a:pPr algn="l"/>
            <a:endParaRPr lang="en-CA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Are you involved?</a:t>
            </a:r>
          </a:p>
          <a:p>
            <a:pPr algn="l"/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Are you responsible?</a:t>
            </a:r>
            <a:endParaRPr lang="en-C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endParaRPr lang="en-CA" dirty="0" smtClean="0"/>
          </a:p>
          <a:p>
            <a:pPr algn="l"/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036496" cy="142873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484632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500" b="0" i="0" u="none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Tomken</a:t>
            </a:r>
            <a:r>
              <a:rPr kumimoji="0" lang="en-CA" sz="3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Road Middle School </a:t>
            </a:r>
            <a:br>
              <a:rPr kumimoji="0" lang="en-CA" sz="3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CA" sz="35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0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Use of Technology Code of Conduct</a:t>
            </a:r>
            <a:endParaRPr kumimoji="0" lang="en-CA" sz="35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FF0000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71472" y="1666784"/>
            <a:ext cx="8072494" cy="2986352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CA" sz="2600" dirty="0" smtClean="0"/>
              <a:t>  </a:t>
            </a:r>
            <a:r>
              <a:rPr lang="en-CA" sz="2400" dirty="0" smtClean="0"/>
              <a:t>Students may be held responsible for any home computer or internet activities unauthorized by the school.</a:t>
            </a:r>
          </a:p>
          <a:p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kumimoji="0" lang="en-CA" sz="2400" i="0" u="none" strike="noStrike" kern="1200" cap="none" spc="0" normalizeH="0" noProof="0" dirty="0" smtClean="0">
                <a:ln>
                  <a:solidFill>
                    <a:schemeClr val="bg2"/>
                  </a:solidFill>
                </a:ln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lang="en-CA" sz="2400" dirty="0" smtClean="0"/>
              <a:t>Sending or displaying offensive messages, pictures, videos, or insulting, or harassing, or attacking others is not permitted.</a:t>
            </a:r>
          </a:p>
          <a:p>
            <a:endParaRPr kumimoji="0" lang="en-CA" sz="240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effectLst/>
              <a:uLnTx/>
              <a:uFillTx/>
              <a:ea typeface="+mn-ea"/>
              <a:cs typeface="+mn-cs"/>
            </a:endParaRP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Using obscene or racist language/images in public or private messages. </a:t>
            </a:r>
          </a:p>
          <a:p>
            <a:pPr>
              <a:buFont typeface="Arial" pitchFamily="34" charset="0"/>
              <a:buChar char="•"/>
            </a:pPr>
            <a:endParaRPr kumimoji="0" lang="en-CA" sz="2600" i="0" u="none" strike="noStrike" kern="1200" cap="none" spc="0" normalizeH="0" baseline="0" noProof="0" dirty="0" smtClean="0">
              <a:ln>
                <a:solidFill>
                  <a:schemeClr val="bg2"/>
                </a:solidFill>
              </a:ln>
              <a:effectLst/>
              <a:uLnTx/>
              <a:uFillTx/>
              <a:ea typeface="+mn-ea"/>
              <a:cs typeface="+mn-cs"/>
            </a:endParaRPr>
          </a:p>
          <a:p>
            <a:pPr marL="0" marR="36576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CA" sz="2600" b="0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2" descr="http://stmary.wcdsb.ca/_images/_2012-Oct-THINK-anti-cyber-bully-Banner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643836"/>
            <a:ext cx="5724128" cy="2214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2912" cy="864095"/>
          </a:xfrm>
        </p:spPr>
        <p:txBody>
          <a:bodyPr/>
          <a:lstStyle/>
          <a:p>
            <a:pPr algn="ctr"/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Police &amp; The Law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://www.peelpolice.on.ca/en/crimeprevention/resources/118-im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844824"/>
            <a:ext cx="6410325" cy="4343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635896" y="3645024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Internet Safety Committee</a:t>
            </a:r>
            <a:endParaRPr lang="en-CA" sz="54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86409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Expectations + Character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1412776"/>
            <a:ext cx="8784976" cy="504056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our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and values,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our sense of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right,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our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courage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make the right decision, even in the face of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disapproval,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our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empathy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person being targeted</a:t>
            </a:r>
          </a:p>
          <a:p>
            <a:pPr algn="l"/>
            <a:endParaRPr lang="en-CA" dirty="0"/>
          </a:p>
        </p:txBody>
      </p:sp>
      <p:pic>
        <p:nvPicPr>
          <p:cNvPr id="7" name="Picture 2" descr="http://www.heyugly.org/images/StopCyberBully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857628"/>
            <a:ext cx="4991915" cy="2795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Plagiarism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What? How?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Plagiarism?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Copying/using images, text, ideas without referencing the source</a:t>
            </a:r>
          </a:p>
          <a:p>
            <a:r>
              <a:rPr lang="en-CA" dirty="0" smtClean="0"/>
              <a:t>The Internet is not “free for all”</a:t>
            </a:r>
            <a:endParaRPr lang="en-CA" dirty="0"/>
          </a:p>
        </p:txBody>
      </p:sp>
      <p:pic>
        <p:nvPicPr>
          <p:cNvPr id="8194" name="Picture 2" descr="http://www.sunnewsnetwork.ca/archives/sunnews/canada/media/2013/01/20130109-112624-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000504"/>
            <a:ext cx="4105275" cy="2305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Sooo</a:t>
            </a:r>
            <a:r>
              <a:rPr lang="en-CA" dirty="0" smtClean="0"/>
              <a:t>…  What can you do?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Ask permission</a:t>
            </a:r>
          </a:p>
          <a:p>
            <a:r>
              <a:rPr lang="en-CA" dirty="0" smtClean="0"/>
              <a:t>Reference (caption, link to site, etc.)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Privacy and the Internet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 careful, be safe!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pic>
        <p:nvPicPr>
          <p:cNvPr id="38914" name="Picture 2" descr="http://th03.deviantart.net/fs70/PRE/i/2012/061/b/b/social_media_icons_by_simpo_jo-d487ubc.png"/>
          <p:cNvPicPr>
            <a:picLocks noChangeAspect="1" noChangeArrowheads="1"/>
          </p:cNvPicPr>
          <p:nvPr/>
        </p:nvPicPr>
        <p:blipFill>
          <a:blip r:embed="rId3" cstate="print"/>
          <a:srcRect t="11235" b="14382"/>
          <a:stretch>
            <a:fillRect/>
          </a:stretch>
        </p:blipFill>
        <p:spPr bwMode="auto">
          <a:xfrm>
            <a:off x="4857752" y="357166"/>
            <a:ext cx="4214810" cy="176295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0"/>
            <a:ext cx="4500594" cy="1714488"/>
          </a:xfrm>
        </p:spPr>
        <p:txBody>
          <a:bodyPr>
            <a:normAutofit/>
          </a:bodyPr>
          <a:lstStyle/>
          <a:p>
            <a:pPr algn="ctr"/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Privacy &amp; </a:t>
            </a:r>
            <a:b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643182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 This is a money making business. </a:t>
            </a:r>
            <a:br>
              <a:rPr lang="en-US" sz="3000" b="1" dirty="0" smtClean="0"/>
            </a:br>
            <a:r>
              <a:rPr lang="en-US" sz="3000" b="1" dirty="0" smtClean="0"/>
              <a:t>  You are the target market.</a:t>
            </a:r>
            <a:br>
              <a:rPr lang="en-US" sz="3000" b="1" dirty="0" smtClean="0"/>
            </a:br>
            <a:endParaRPr lang="en-US" sz="3000" b="1" dirty="0" smtClean="0"/>
          </a:p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 </a:t>
            </a:r>
            <a:r>
              <a:rPr lang="en-US" sz="3000" b="1" dirty="0" err="1" smtClean="0"/>
              <a:t>Facebook</a:t>
            </a:r>
            <a:r>
              <a:rPr lang="en-US" sz="3000" b="1" dirty="0" smtClean="0"/>
              <a:t>, Twitter, YouTube, emails are all  </a:t>
            </a:r>
            <a:br>
              <a:rPr lang="en-US" sz="3000" b="1" dirty="0" smtClean="0"/>
            </a:br>
            <a:r>
              <a:rPr lang="en-US" sz="3000" b="1" dirty="0" smtClean="0"/>
              <a:t>   traceable even when deleted.</a:t>
            </a:r>
          </a:p>
          <a:p>
            <a:pPr>
              <a:buFont typeface="Arial" pitchFamily="34" charset="0"/>
              <a:buChar char="•"/>
            </a:pPr>
            <a:endParaRPr lang="en-US" sz="3000" b="1" dirty="0" smtClean="0"/>
          </a:p>
          <a:p>
            <a:pPr>
              <a:buFont typeface="Arial" pitchFamily="34" charset="0"/>
              <a:buChar char="•"/>
            </a:pPr>
            <a:r>
              <a:rPr lang="en-US" sz="3000" b="1" dirty="0" smtClean="0"/>
              <a:t> What you work on privately is not private </a:t>
            </a:r>
            <a:br>
              <a:rPr lang="en-US" sz="3000" b="1" dirty="0" smtClean="0"/>
            </a:br>
            <a:r>
              <a:rPr lang="en-US" sz="3000" b="1" dirty="0" smtClean="0"/>
              <a:t>   on the internet.</a:t>
            </a:r>
          </a:p>
          <a:p>
            <a:endParaRPr lang="en-CA" sz="3200" dirty="0"/>
          </a:p>
        </p:txBody>
      </p:sp>
      <p:sp>
        <p:nvSpPr>
          <p:cNvPr id="8" name="Rectangle 7"/>
          <p:cNvSpPr/>
          <p:nvPr/>
        </p:nvSpPr>
        <p:spPr>
          <a:xfrm>
            <a:off x="1428728" y="1785926"/>
            <a:ext cx="23574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C000"/>
                </a:solidFill>
              </a:rPr>
              <a:t>(There is none!)</a:t>
            </a:r>
            <a:endParaRPr lang="en-CA" sz="2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640960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even if there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Privacy…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1412776"/>
            <a:ext cx="7072362" cy="5040560"/>
          </a:xfrm>
        </p:spPr>
        <p:txBody>
          <a:bodyPr>
            <a:normAutofit/>
          </a:bodyPr>
          <a:lstStyle/>
          <a:p>
            <a:pPr algn="l"/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 is about doing the “right” thing, </a:t>
            </a:r>
            <a:b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when </a:t>
            </a:r>
            <a:b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think </a:t>
            </a:r>
            <a:b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one is </a:t>
            </a:r>
            <a:b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watching!!!</a:t>
            </a:r>
          </a:p>
          <a:p>
            <a:pPr algn="l"/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37969" t="16667" r="32031" b="22500"/>
          <a:stretch>
            <a:fillRect/>
          </a:stretch>
        </p:blipFill>
        <p:spPr bwMode="auto">
          <a:xfrm>
            <a:off x="5143504" y="2571744"/>
            <a:ext cx="3569943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428760"/>
          </a:xfrm>
        </p:spPr>
        <p:txBody>
          <a:bodyPr>
            <a:noAutofit/>
          </a:bodyPr>
          <a:lstStyle/>
          <a:p>
            <a:r>
              <a:rPr lang="en-CA" sz="5500" b="1" dirty="0" smtClean="0">
                <a:latin typeface="Arial Rounded MT Bold" pitchFamily="34" charset="0"/>
              </a:rPr>
              <a:t>Remember???</a:t>
            </a:r>
            <a:endParaRPr lang="en-CA" sz="5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1678"/>
            <a:ext cx="4038600" cy="4176722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can be used?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000240"/>
            <a:ext cx="4038600" cy="4248160"/>
          </a:xfrm>
        </p:spPr>
        <p:txBody>
          <a:bodyPr>
            <a:normAutofit/>
          </a:bodyPr>
          <a:lstStyle/>
          <a:p>
            <a:r>
              <a:rPr lang="en-CA" sz="2500" b="1" dirty="0" smtClean="0"/>
              <a:t>When and where?</a:t>
            </a:r>
          </a:p>
          <a:p>
            <a:pPr lvl="1"/>
            <a:r>
              <a:rPr lang="en-CA" dirty="0" smtClean="0"/>
              <a:t>Classroom</a:t>
            </a:r>
          </a:p>
          <a:p>
            <a:pPr lvl="1"/>
            <a:r>
              <a:rPr lang="en-CA" dirty="0" smtClean="0"/>
              <a:t>Library</a:t>
            </a:r>
          </a:p>
          <a:p>
            <a:pPr lvl="1"/>
            <a:r>
              <a:rPr lang="en-CA" dirty="0" smtClean="0"/>
              <a:t>With staff supervision/ permission</a:t>
            </a:r>
            <a:endParaRPr lang="en-CA" dirty="0"/>
          </a:p>
        </p:txBody>
      </p:sp>
      <p:pic>
        <p:nvPicPr>
          <p:cNvPr id="6" name="Content Placeholder 4" descr="laptop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7781" y="2643182"/>
            <a:ext cx="1741013" cy="1194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po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65134">
            <a:off x="2208976" y="2544327"/>
            <a:ext cx="2009868" cy="1339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pad.jpg"/>
          <p:cNvPicPr>
            <a:picLocks noChangeAspect="1"/>
          </p:cNvPicPr>
          <p:nvPr/>
        </p:nvPicPr>
        <p:blipFill>
          <a:blip r:embed="rId5" cstate="print"/>
          <a:srcRect l="7963" r="5221"/>
          <a:stretch>
            <a:fillRect/>
          </a:stretch>
        </p:blipFill>
        <p:spPr>
          <a:xfrm rot="21278380">
            <a:off x="926151" y="3378459"/>
            <a:ext cx="2050368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Content Placeholder 3" descr="no-phon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885754">
            <a:off x="372938" y="4587138"/>
            <a:ext cx="1710975" cy="1716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6264696" cy="86409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 Are </a:t>
            </a:r>
            <a:r>
              <a:rPr lang="en-US" b="1" dirty="0" err="1" smtClean="0">
                <a:solidFill>
                  <a:srgbClr val="FF0000"/>
                </a:solidFill>
              </a:rPr>
              <a:t>Tomken</a:t>
            </a:r>
            <a:endParaRPr lang="en-CA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999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34689"/>
            <a:ext cx="2561381" cy="257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0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143380"/>
            <a:ext cx="2214578" cy="2312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Rectangle 20"/>
          <p:cNvSpPr/>
          <p:nvPr/>
        </p:nvSpPr>
        <p:spPr>
          <a:xfrm>
            <a:off x="107504" y="126876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 We build our community through 	thoughtful actions.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We include all and respect our 	differing opinions and cultures.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We work cooperatively to become 	our best.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71736" y="4429132"/>
            <a:ext cx="63207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We grow as we allow each person the room to error and understand that each of us is doing our best and wanting to be accepted.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1857364"/>
            <a:ext cx="8062912" cy="1728191"/>
          </a:xfrm>
        </p:spPr>
        <p:txBody>
          <a:bodyPr>
            <a:noAutofit/>
          </a:bodyPr>
          <a:lstStyle/>
          <a:p>
            <a:pPr algn="ctr"/>
            <a:r>
              <a:rPr lang="en-CA" sz="9600" dirty="0" smtClean="0">
                <a:solidFill>
                  <a:srgbClr val="FF0000"/>
                </a:solidFill>
              </a:rPr>
              <a:t>THANK YOU!</a:t>
            </a:r>
            <a:endParaRPr lang="en-CA" sz="9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2857496"/>
            <a:ext cx="7625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Digital Driver’s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Lisence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Quick Review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What do you remember about BYOD use and norms?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>
            <a:lum contrast="-20000"/>
          </a:blip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pic>
        <p:nvPicPr>
          <p:cNvPr id="11" name="irc_mi" descr="http://www.clker.com/cliparts/t/1/G/a/r/O/hollow-right-foot-hi.pn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18088709">
            <a:off x="1485083" y="888997"/>
            <a:ext cx="6252751" cy="743913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71472" y="5715016"/>
            <a:ext cx="56436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7554" y="2357430"/>
            <a:ext cx="192882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Passwords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Postings Photos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Texting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Emailing</a:t>
            </a:r>
          </a:p>
          <a:p>
            <a:r>
              <a:rPr lang="en-CA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Blogging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9072594" cy="1399032"/>
          </a:xfrm>
        </p:spPr>
        <p:txBody>
          <a:bodyPr>
            <a:noAutofit/>
          </a:bodyPr>
          <a:lstStyle/>
          <a:p>
            <a:r>
              <a:rPr lang="en-CA" b="1" dirty="0" smtClean="0">
                <a:latin typeface="Arial Rounded MT Bold" pitchFamily="34" charset="0"/>
              </a:rPr>
              <a:t>What is a “Digital Footprint”?</a:t>
            </a:r>
            <a:endParaRPr lang="en-CA" b="1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8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8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8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8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8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8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n-CA" b="1" dirty="0" smtClean="0"/>
              <a:t>BYOD WILL BE...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directed</a:t>
            </a:r>
          </a:p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educational purposes only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  <p:pic>
        <p:nvPicPr>
          <p:cNvPr id="5" name="Picture 4" descr="imagesCAHW3FJ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3357562"/>
            <a:ext cx="3500462" cy="2718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r>
              <a:rPr lang="en-CA" b="1" dirty="0" smtClean="0"/>
              <a:t>BYOD Norms...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4572000"/>
          </a:xfrm>
        </p:spPr>
        <p:txBody>
          <a:bodyPr/>
          <a:lstStyle/>
          <a:p>
            <a:r>
              <a:rPr lang="en-C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they posted?</a:t>
            </a:r>
          </a:p>
          <a:p>
            <a:endParaRPr lang="en-CA" dirty="0" smtClean="0"/>
          </a:p>
          <a:p>
            <a:pPr>
              <a:buNone/>
            </a:pP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reevector.com/site_media/preview_images/FreeVector-Technology-Background-Tem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405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267494"/>
            <a:ext cx="8615394" cy="1399032"/>
          </a:xfrm>
        </p:spPr>
        <p:txBody>
          <a:bodyPr>
            <a:noAutofit/>
          </a:bodyPr>
          <a:lstStyle/>
          <a:p>
            <a:r>
              <a:rPr lang="en-CA" sz="5500" b="1" dirty="0" smtClean="0">
                <a:latin typeface="Arial Rounded MT Bold" pitchFamily="34" charset="0"/>
              </a:rPr>
              <a:t>Inappropriate use may result in...</a:t>
            </a:r>
            <a:endParaRPr lang="en-CA" sz="5500" b="1" dirty="0"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r>
              <a:rPr lang="en-CA" dirty="0" smtClean="0"/>
              <a:t>Temporary loss of privileges</a:t>
            </a:r>
          </a:p>
          <a:p>
            <a:endParaRPr lang="en-CA" dirty="0" smtClean="0"/>
          </a:p>
        </p:txBody>
      </p:sp>
      <p:pic>
        <p:nvPicPr>
          <p:cNvPr id="6" name="Picture 5" descr="imagesCAJTPQ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73623">
            <a:off x="4563318" y="3028434"/>
            <a:ext cx="3320578" cy="3101858"/>
          </a:xfrm>
          <a:prstGeom prst="rect">
            <a:avLst/>
          </a:prstGeom>
        </p:spPr>
      </p:pic>
      <p:pic>
        <p:nvPicPr>
          <p:cNvPr id="1026" name="Picture 2" descr="C:\Users\teschow\AppData\Local\Microsoft\Windows\INetCache\IE\8YRB80LU\MC900433818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500306"/>
            <a:ext cx="1828572" cy="1828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Digital Compass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To help you navigate…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7969" t="16667" r="32031" b="22500"/>
          <a:stretch>
            <a:fillRect/>
          </a:stretch>
        </p:blipFill>
        <p:spPr bwMode="auto">
          <a:xfrm>
            <a:off x="3786182" y="1285860"/>
            <a:ext cx="4572032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6"/>
          <p:cNvSpPr/>
          <p:nvPr/>
        </p:nvSpPr>
        <p:spPr>
          <a:xfrm>
            <a:off x="5572132" y="2928934"/>
            <a:ext cx="1000132" cy="500066"/>
          </a:xfrm>
          <a:prstGeom prst="ellipse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5643570" y="5214950"/>
            <a:ext cx="1000132" cy="571504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0800000">
            <a:off x="2714612" y="2786059"/>
            <a:ext cx="2857520" cy="392909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loud Callout 10"/>
          <p:cNvSpPr/>
          <p:nvPr/>
        </p:nvSpPr>
        <p:spPr>
          <a:xfrm>
            <a:off x="1000100" y="2143116"/>
            <a:ext cx="1285884" cy="857256"/>
          </a:xfrm>
          <a:prstGeom prst="cloudCallout">
            <a:avLst>
              <a:gd name="adj1" fmla="val 75351"/>
              <a:gd name="adj2" fmla="val 219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1357290" y="214311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928926" y="5500702"/>
            <a:ext cx="2714644" cy="3572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Callout 16"/>
          <p:cNvSpPr/>
          <p:nvPr/>
        </p:nvSpPr>
        <p:spPr>
          <a:xfrm>
            <a:off x="1214414" y="4714884"/>
            <a:ext cx="1285884" cy="857256"/>
          </a:xfrm>
          <a:prstGeom prst="cloudCallout">
            <a:avLst>
              <a:gd name="adj1" fmla="val 75351"/>
              <a:gd name="adj2" fmla="val 2197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1571604" y="471488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?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Cyberbullying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Character, Values, the Law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8340</TotalTime>
  <Words>361</Words>
  <Application>Microsoft Office PowerPoint</Application>
  <PresentationFormat>On-screen Show (4:3)</PresentationFormat>
  <Paragraphs>76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Verve</vt:lpstr>
      <vt:lpstr>Digital Citizenship: Before you BYOD</vt:lpstr>
      <vt:lpstr>Remember???</vt:lpstr>
      <vt:lpstr>Quick Review</vt:lpstr>
      <vt:lpstr>What is a “Digital Footprint”?</vt:lpstr>
      <vt:lpstr>BYOD WILL BE...</vt:lpstr>
      <vt:lpstr>BYOD Norms...</vt:lpstr>
      <vt:lpstr>Inappropriate use may result in...</vt:lpstr>
      <vt:lpstr>Digital Compass</vt:lpstr>
      <vt:lpstr>Cyberbullying</vt:lpstr>
      <vt:lpstr>CYBERBULLYING…</vt:lpstr>
      <vt:lpstr>Slide 11</vt:lpstr>
      <vt:lpstr>The Police &amp; The Law</vt:lpstr>
      <vt:lpstr>Expectations + Character</vt:lpstr>
      <vt:lpstr>Plagiarism</vt:lpstr>
      <vt:lpstr>What is Plagiarism?</vt:lpstr>
      <vt:lpstr>Sooo…  What can you do?</vt:lpstr>
      <vt:lpstr>Privacy and the Internet</vt:lpstr>
      <vt:lpstr>Privacy &amp;  the Internet</vt:lpstr>
      <vt:lpstr>But even if there were Privacy…</vt:lpstr>
      <vt:lpstr>We Are Tomken</vt:lpstr>
      <vt:lpstr>THANK YOU!</vt:lpstr>
    </vt:vector>
  </TitlesOfParts>
  <Company>Peel District School Board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APPROPRIATE USE OF TECHNOLOGY AT TOMKEN</dc:title>
  <dc:creator>Peel District School Board</dc:creator>
  <cp:lastModifiedBy>teschow</cp:lastModifiedBy>
  <cp:revision>69</cp:revision>
  <dcterms:created xsi:type="dcterms:W3CDTF">2013-10-30T13:42:57Z</dcterms:created>
  <dcterms:modified xsi:type="dcterms:W3CDTF">2014-09-04T02:00:08Z</dcterms:modified>
</cp:coreProperties>
</file>