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61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81" autoAdjust="0"/>
    <p:restoredTop sz="94316" autoAdjust="0"/>
  </p:normalViewPr>
  <p:slideViewPr>
    <p:cSldViewPr>
      <p:cViewPr varScale="1">
        <p:scale>
          <a:sx n="90" d="100"/>
          <a:sy n="90" d="100"/>
        </p:scale>
        <p:origin x="-996" y="-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23096-1798-4709-984D-551857ACFEED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51379-1647-4B6B-8891-31B7C7E72B4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87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6385AC-3B2D-4AD7-9913-F3D649F649B4}" type="datetimeFigureOut">
              <a:rPr lang="en-CA" smtClean="0"/>
              <a:pPr/>
              <a:t>2014-10-13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B1744B-3AB2-4B5F-B9E9-954F5572527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Morning, 702!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91528" cy="4938736"/>
          </a:xfrm>
        </p:spPr>
        <p:txBody>
          <a:bodyPr>
            <a:normAutofit/>
          </a:bodyPr>
          <a:lstStyle/>
          <a:p>
            <a:r>
              <a:rPr lang="en-CA" sz="3000" dirty="0" smtClean="0"/>
              <a:t>First, we are going to learn how to play a guessing game.</a:t>
            </a:r>
          </a:p>
          <a:p>
            <a:endParaRPr lang="en-CA" sz="3000" dirty="0" smtClean="0"/>
          </a:p>
          <a:p>
            <a:r>
              <a:rPr lang="en-CA" sz="3000" dirty="0" smtClean="0"/>
              <a:t>Then we are going to play the game.</a:t>
            </a:r>
          </a:p>
          <a:p>
            <a:endParaRPr lang="en-CA" sz="3000" dirty="0" smtClean="0"/>
          </a:p>
          <a:p>
            <a:r>
              <a:rPr lang="en-CA" sz="3000" dirty="0" smtClean="0"/>
              <a:t>Finally, we are going to learn a new word or concept, and write a sentence to share with our family at home tonight.</a:t>
            </a:r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Concept Attainment 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770459"/>
          </a:xfrm>
        </p:spPr>
        <p:txBody>
          <a:bodyPr/>
          <a:lstStyle/>
          <a:p>
            <a:r>
              <a:rPr lang="en-CA" dirty="0" smtClean="0"/>
              <a:t>Examples	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Non-examples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55576" y="249289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Cloud 6"/>
          <p:cNvSpPr/>
          <p:nvPr/>
        </p:nvSpPr>
        <p:spPr>
          <a:xfrm>
            <a:off x="5580112" y="2348880"/>
            <a:ext cx="1872208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ross 7"/>
          <p:cNvSpPr/>
          <p:nvPr/>
        </p:nvSpPr>
        <p:spPr>
          <a:xfrm>
            <a:off x="1115616" y="3429000"/>
            <a:ext cx="1224136" cy="122413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6516216" y="3501008"/>
            <a:ext cx="1111060" cy="1137212"/>
          </a:xfrm>
          <a:custGeom>
            <a:avLst/>
            <a:gdLst>
              <a:gd name="connsiteX0" fmla="*/ 807371 w 1667180"/>
              <a:gd name="connsiteY0" fmla="*/ 0 h 1665027"/>
              <a:gd name="connsiteX1" fmla="*/ 807371 w 1667180"/>
              <a:gd name="connsiteY1" fmla="*/ 0 h 1665027"/>
              <a:gd name="connsiteX2" fmla="*/ 1544350 w 1667180"/>
              <a:gd name="connsiteY2" fmla="*/ 382137 h 1665027"/>
              <a:gd name="connsiteX3" fmla="*/ 1598941 w 1667180"/>
              <a:gd name="connsiteY3" fmla="*/ 423081 h 1665027"/>
              <a:gd name="connsiteX4" fmla="*/ 1667180 w 1667180"/>
              <a:gd name="connsiteY4" fmla="*/ 532263 h 1665027"/>
              <a:gd name="connsiteX5" fmla="*/ 1653532 w 1667180"/>
              <a:gd name="connsiteY5" fmla="*/ 955343 h 1665027"/>
              <a:gd name="connsiteX6" fmla="*/ 1612589 w 1667180"/>
              <a:gd name="connsiteY6" fmla="*/ 1105469 h 1665027"/>
              <a:gd name="connsiteX7" fmla="*/ 1585294 w 1667180"/>
              <a:gd name="connsiteY7" fmla="*/ 1160060 h 1665027"/>
              <a:gd name="connsiteX8" fmla="*/ 1571646 w 1667180"/>
              <a:gd name="connsiteY8" fmla="*/ 1201003 h 1665027"/>
              <a:gd name="connsiteX9" fmla="*/ 1489759 w 1667180"/>
              <a:gd name="connsiteY9" fmla="*/ 1323833 h 1665027"/>
              <a:gd name="connsiteX10" fmla="*/ 1421520 w 1667180"/>
              <a:gd name="connsiteY10" fmla="*/ 1392072 h 1665027"/>
              <a:gd name="connsiteX11" fmla="*/ 1339634 w 1667180"/>
              <a:gd name="connsiteY11" fmla="*/ 1473958 h 1665027"/>
              <a:gd name="connsiteX12" fmla="*/ 1271395 w 1667180"/>
              <a:gd name="connsiteY12" fmla="*/ 1528549 h 1665027"/>
              <a:gd name="connsiteX13" fmla="*/ 1148565 w 1667180"/>
              <a:gd name="connsiteY13" fmla="*/ 1596788 h 1665027"/>
              <a:gd name="connsiteX14" fmla="*/ 1093974 w 1667180"/>
              <a:gd name="connsiteY14" fmla="*/ 1610436 h 1665027"/>
              <a:gd name="connsiteX15" fmla="*/ 1053031 w 1667180"/>
              <a:gd name="connsiteY15" fmla="*/ 1637732 h 1665027"/>
              <a:gd name="connsiteX16" fmla="*/ 971144 w 1667180"/>
              <a:gd name="connsiteY16" fmla="*/ 1651379 h 1665027"/>
              <a:gd name="connsiteX17" fmla="*/ 902906 w 1667180"/>
              <a:gd name="connsiteY17" fmla="*/ 1665027 h 1665027"/>
              <a:gd name="connsiteX18" fmla="*/ 629950 w 1667180"/>
              <a:gd name="connsiteY18" fmla="*/ 1651379 h 1665027"/>
              <a:gd name="connsiteX19" fmla="*/ 507120 w 1667180"/>
              <a:gd name="connsiteY19" fmla="*/ 1583140 h 1665027"/>
              <a:gd name="connsiteX20" fmla="*/ 425234 w 1667180"/>
              <a:gd name="connsiteY20" fmla="*/ 1528549 h 1665027"/>
              <a:gd name="connsiteX21" fmla="*/ 370643 w 1667180"/>
              <a:gd name="connsiteY21" fmla="*/ 1473958 h 1665027"/>
              <a:gd name="connsiteX22" fmla="*/ 343347 w 1667180"/>
              <a:gd name="connsiteY22" fmla="*/ 1433015 h 1665027"/>
              <a:gd name="connsiteX23" fmla="*/ 302404 w 1667180"/>
              <a:gd name="connsiteY23" fmla="*/ 1405720 h 1665027"/>
              <a:gd name="connsiteX24" fmla="*/ 179574 w 1667180"/>
              <a:gd name="connsiteY24" fmla="*/ 1269242 h 1665027"/>
              <a:gd name="connsiteX25" fmla="*/ 138631 w 1667180"/>
              <a:gd name="connsiteY25" fmla="*/ 1241946 h 1665027"/>
              <a:gd name="connsiteX26" fmla="*/ 70392 w 1667180"/>
              <a:gd name="connsiteY26" fmla="*/ 1132764 h 1665027"/>
              <a:gd name="connsiteX27" fmla="*/ 2153 w 1667180"/>
              <a:gd name="connsiteY27" fmla="*/ 1009935 h 1665027"/>
              <a:gd name="connsiteX28" fmla="*/ 15801 w 1667180"/>
              <a:gd name="connsiteY28" fmla="*/ 832514 h 1665027"/>
              <a:gd name="connsiteX29" fmla="*/ 43097 w 1667180"/>
              <a:gd name="connsiteY29" fmla="*/ 709684 h 1665027"/>
              <a:gd name="connsiteX30" fmla="*/ 56744 w 1667180"/>
              <a:gd name="connsiteY30" fmla="*/ 600502 h 1665027"/>
              <a:gd name="connsiteX31" fmla="*/ 124983 w 1667180"/>
              <a:gd name="connsiteY31" fmla="*/ 532263 h 1665027"/>
              <a:gd name="connsiteX32" fmla="*/ 179574 w 1667180"/>
              <a:gd name="connsiteY32" fmla="*/ 518615 h 1665027"/>
              <a:gd name="connsiteX33" fmla="*/ 370643 w 1667180"/>
              <a:gd name="connsiteY33" fmla="*/ 491320 h 1665027"/>
              <a:gd name="connsiteX34" fmla="*/ 425234 w 1667180"/>
              <a:gd name="connsiteY34" fmla="*/ 477672 h 1665027"/>
              <a:gd name="connsiteX35" fmla="*/ 507120 w 1667180"/>
              <a:gd name="connsiteY35" fmla="*/ 464024 h 1665027"/>
              <a:gd name="connsiteX36" fmla="*/ 548064 w 1667180"/>
              <a:gd name="connsiteY36" fmla="*/ 450376 h 1665027"/>
              <a:gd name="connsiteX37" fmla="*/ 616303 w 1667180"/>
              <a:gd name="connsiteY37" fmla="*/ 368490 h 1665027"/>
              <a:gd name="connsiteX38" fmla="*/ 670894 w 1667180"/>
              <a:gd name="connsiteY38" fmla="*/ 286603 h 1665027"/>
              <a:gd name="connsiteX39" fmla="*/ 698189 w 1667180"/>
              <a:gd name="connsiteY39" fmla="*/ 245660 h 1665027"/>
              <a:gd name="connsiteX40" fmla="*/ 711837 w 1667180"/>
              <a:gd name="connsiteY40" fmla="*/ 204717 h 1665027"/>
              <a:gd name="connsiteX41" fmla="*/ 725485 w 1667180"/>
              <a:gd name="connsiteY41" fmla="*/ 150126 h 1665027"/>
              <a:gd name="connsiteX42" fmla="*/ 766428 w 1667180"/>
              <a:gd name="connsiteY42" fmla="*/ 109182 h 1665027"/>
              <a:gd name="connsiteX43" fmla="*/ 807371 w 1667180"/>
              <a:gd name="connsiteY43" fmla="*/ 95535 h 1665027"/>
              <a:gd name="connsiteX44" fmla="*/ 834667 w 1667180"/>
              <a:gd name="connsiteY44" fmla="*/ 54591 h 1665027"/>
              <a:gd name="connsiteX45" fmla="*/ 875610 w 1667180"/>
              <a:gd name="connsiteY45" fmla="*/ 27296 h 1665027"/>
              <a:gd name="connsiteX46" fmla="*/ 807371 w 1667180"/>
              <a:gd name="connsiteY46" fmla="*/ 0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67180" h="1665027">
                <a:moveTo>
                  <a:pt x="807371" y="0"/>
                </a:moveTo>
                <a:lnTo>
                  <a:pt x="807371" y="0"/>
                </a:lnTo>
                <a:lnTo>
                  <a:pt x="1544350" y="382137"/>
                </a:lnTo>
                <a:cubicBezTo>
                  <a:pt x="1564411" y="392859"/>
                  <a:pt x="1582857" y="406997"/>
                  <a:pt x="1598941" y="423081"/>
                </a:cubicBezTo>
                <a:cubicBezTo>
                  <a:pt x="1634377" y="458517"/>
                  <a:pt x="1645557" y="489017"/>
                  <a:pt x="1667180" y="532263"/>
                </a:cubicBezTo>
                <a:cubicBezTo>
                  <a:pt x="1662631" y="673290"/>
                  <a:pt x="1664354" y="814659"/>
                  <a:pt x="1653532" y="955343"/>
                </a:cubicBezTo>
                <a:cubicBezTo>
                  <a:pt x="1652879" y="963831"/>
                  <a:pt x="1626546" y="1072903"/>
                  <a:pt x="1612589" y="1105469"/>
                </a:cubicBezTo>
                <a:cubicBezTo>
                  <a:pt x="1604575" y="1124169"/>
                  <a:pt x="1593308" y="1141360"/>
                  <a:pt x="1585294" y="1160060"/>
                </a:cubicBezTo>
                <a:cubicBezTo>
                  <a:pt x="1579627" y="1173283"/>
                  <a:pt x="1577313" y="1187780"/>
                  <a:pt x="1571646" y="1201003"/>
                </a:cubicBezTo>
                <a:cubicBezTo>
                  <a:pt x="1540847" y="1272867"/>
                  <a:pt x="1543423" y="1252280"/>
                  <a:pt x="1489759" y="1323833"/>
                </a:cubicBezTo>
                <a:cubicBezTo>
                  <a:pt x="1444267" y="1384490"/>
                  <a:pt x="1485211" y="1349612"/>
                  <a:pt x="1421520" y="1392072"/>
                </a:cubicBezTo>
                <a:cubicBezTo>
                  <a:pt x="1376028" y="1483057"/>
                  <a:pt x="1421520" y="1419367"/>
                  <a:pt x="1339634" y="1473958"/>
                </a:cubicBezTo>
                <a:cubicBezTo>
                  <a:pt x="1315397" y="1490116"/>
                  <a:pt x="1294699" y="1511071"/>
                  <a:pt x="1271395" y="1528549"/>
                </a:cubicBezTo>
                <a:cubicBezTo>
                  <a:pt x="1235679" y="1555336"/>
                  <a:pt x="1188156" y="1580952"/>
                  <a:pt x="1148565" y="1596788"/>
                </a:cubicBezTo>
                <a:cubicBezTo>
                  <a:pt x="1131149" y="1603754"/>
                  <a:pt x="1112171" y="1605887"/>
                  <a:pt x="1093974" y="1610436"/>
                </a:cubicBezTo>
                <a:cubicBezTo>
                  <a:pt x="1080326" y="1619535"/>
                  <a:pt x="1068592" y="1632545"/>
                  <a:pt x="1053031" y="1637732"/>
                </a:cubicBezTo>
                <a:cubicBezTo>
                  <a:pt x="1026779" y="1646483"/>
                  <a:pt x="998370" y="1646429"/>
                  <a:pt x="971144" y="1651379"/>
                </a:cubicBezTo>
                <a:cubicBezTo>
                  <a:pt x="948322" y="1655528"/>
                  <a:pt x="925652" y="1660478"/>
                  <a:pt x="902906" y="1665027"/>
                </a:cubicBezTo>
                <a:cubicBezTo>
                  <a:pt x="811921" y="1660478"/>
                  <a:pt x="720707" y="1659271"/>
                  <a:pt x="629950" y="1651379"/>
                </a:cubicBezTo>
                <a:cubicBezTo>
                  <a:pt x="588510" y="1647776"/>
                  <a:pt x="531139" y="1599153"/>
                  <a:pt x="507120" y="1583140"/>
                </a:cubicBezTo>
                <a:cubicBezTo>
                  <a:pt x="507115" y="1583137"/>
                  <a:pt x="425238" y="1528553"/>
                  <a:pt x="425234" y="1528549"/>
                </a:cubicBezTo>
                <a:cubicBezTo>
                  <a:pt x="407037" y="1510352"/>
                  <a:pt x="387391" y="1493497"/>
                  <a:pt x="370643" y="1473958"/>
                </a:cubicBezTo>
                <a:cubicBezTo>
                  <a:pt x="359968" y="1461504"/>
                  <a:pt x="354945" y="1444613"/>
                  <a:pt x="343347" y="1433015"/>
                </a:cubicBezTo>
                <a:cubicBezTo>
                  <a:pt x="331749" y="1421417"/>
                  <a:pt x="316052" y="1414818"/>
                  <a:pt x="302404" y="1405720"/>
                </a:cubicBezTo>
                <a:cubicBezTo>
                  <a:pt x="267164" y="1358733"/>
                  <a:pt x="228561" y="1301901"/>
                  <a:pt x="179574" y="1269242"/>
                </a:cubicBezTo>
                <a:cubicBezTo>
                  <a:pt x="165926" y="1260143"/>
                  <a:pt x="150229" y="1253544"/>
                  <a:pt x="138631" y="1241946"/>
                </a:cubicBezTo>
                <a:cubicBezTo>
                  <a:pt x="91112" y="1194426"/>
                  <a:pt x="102824" y="1186817"/>
                  <a:pt x="70392" y="1132764"/>
                </a:cubicBezTo>
                <a:cubicBezTo>
                  <a:pt x="0" y="1015445"/>
                  <a:pt x="29605" y="1092289"/>
                  <a:pt x="2153" y="1009935"/>
                </a:cubicBezTo>
                <a:cubicBezTo>
                  <a:pt x="6702" y="950795"/>
                  <a:pt x="9251" y="891466"/>
                  <a:pt x="15801" y="832514"/>
                </a:cubicBezTo>
                <a:cubicBezTo>
                  <a:pt x="19266" y="801326"/>
                  <a:pt x="35031" y="741947"/>
                  <a:pt x="43097" y="709684"/>
                </a:cubicBezTo>
                <a:cubicBezTo>
                  <a:pt x="47646" y="673290"/>
                  <a:pt x="47094" y="635887"/>
                  <a:pt x="56744" y="600502"/>
                </a:cubicBezTo>
                <a:cubicBezTo>
                  <a:pt x="64772" y="571065"/>
                  <a:pt x="98757" y="543502"/>
                  <a:pt x="124983" y="532263"/>
                </a:cubicBezTo>
                <a:cubicBezTo>
                  <a:pt x="142223" y="524874"/>
                  <a:pt x="161539" y="523768"/>
                  <a:pt x="179574" y="518615"/>
                </a:cubicBezTo>
                <a:cubicBezTo>
                  <a:pt x="289847" y="487108"/>
                  <a:pt x="130532" y="513147"/>
                  <a:pt x="370643" y="491320"/>
                </a:cubicBezTo>
                <a:cubicBezTo>
                  <a:pt x="388840" y="486771"/>
                  <a:pt x="406841" y="481351"/>
                  <a:pt x="425234" y="477672"/>
                </a:cubicBezTo>
                <a:cubicBezTo>
                  <a:pt x="452368" y="472245"/>
                  <a:pt x="480107" y="470027"/>
                  <a:pt x="507120" y="464024"/>
                </a:cubicBezTo>
                <a:cubicBezTo>
                  <a:pt x="521164" y="460903"/>
                  <a:pt x="534416" y="454925"/>
                  <a:pt x="548064" y="450376"/>
                </a:cubicBezTo>
                <a:cubicBezTo>
                  <a:pt x="651822" y="372558"/>
                  <a:pt x="571645" y="448875"/>
                  <a:pt x="616303" y="368490"/>
                </a:cubicBezTo>
                <a:cubicBezTo>
                  <a:pt x="632235" y="339813"/>
                  <a:pt x="652697" y="313899"/>
                  <a:pt x="670894" y="286603"/>
                </a:cubicBezTo>
                <a:cubicBezTo>
                  <a:pt x="679992" y="272955"/>
                  <a:pt x="693002" y="261221"/>
                  <a:pt x="698189" y="245660"/>
                </a:cubicBezTo>
                <a:cubicBezTo>
                  <a:pt x="702738" y="232012"/>
                  <a:pt x="707885" y="218549"/>
                  <a:pt x="711837" y="204717"/>
                </a:cubicBezTo>
                <a:cubicBezTo>
                  <a:pt x="716990" y="186682"/>
                  <a:pt x="716179" y="166412"/>
                  <a:pt x="725485" y="150126"/>
                </a:cubicBezTo>
                <a:cubicBezTo>
                  <a:pt x="735061" y="133368"/>
                  <a:pt x="750369" y="119888"/>
                  <a:pt x="766428" y="109182"/>
                </a:cubicBezTo>
                <a:cubicBezTo>
                  <a:pt x="778398" y="101202"/>
                  <a:pt x="793723" y="100084"/>
                  <a:pt x="807371" y="95535"/>
                </a:cubicBezTo>
                <a:cubicBezTo>
                  <a:pt x="816470" y="81887"/>
                  <a:pt x="821859" y="64838"/>
                  <a:pt x="834667" y="54591"/>
                </a:cubicBezTo>
                <a:cubicBezTo>
                  <a:pt x="879926" y="18384"/>
                  <a:pt x="875610" y="62008"/>
                  <a:pt x="875610" y="27296"/>
                </a:cubicBezTo>
                <a:lnTo>
                  <a:pt x="807371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gular Pentagon 9"/>
          <p:cNvSpPr/>
          <p:nvPr/>
        </p:nvSpPr>
        <p:spPr>
          <a:xfrm>
            <a:off x="395536" y="4581128"/>
            <a:ext cx="1224136" cy="11521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lowchart: Manual Input 10"/>
          <p:cNvSpPr/>
          <p:nvPr/>
        </p:nvSpPr>
        <p:spPr>
          <a:xfrm>
            <a:off x="6300192" y="4797152"/>
            <a:ext cx="2016224" cy="936104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043608" y="5877272"/>
            <a:ext cx="1368152" cy="764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ight Triangle 13"/>
          <p:cNvSpPr/>
          <p:nvPr/>
        </p:nvSpPr>
        <p:spPr>
          <a:xfrm>
            <a:off x="3203848" y="3284984"/>
            <a:ext cx="1224136" cy="1152128"/>
          </a:xfrm>
          <a:prstGeom prst="rt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ight Triangle 14"/>
          <p:cNvSpPr/>
          <p:nvPr/>
        </p:nvSpPr>
        <p:spPr>
          <a:xfrm>
            <a:off x="3419872" y="3068960"/>
            <a:ext cx="792088" cy="2088232"/>
          </a:xfrm>
          <a:prstGeom prst="rt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lowchart: Data 15"/>
          <p:cNvSpPr/>
          <p:nvPr/>
        </p:nvSpPr>
        <p:spPr>
          <a:xfrm>
            <a:off x="3275856" y="3284984"/>
            <a:ext cx="1728192" cy="720080"/>
          </a:xfrm>
          <a:prstGeom prst="flowChartInputOutpu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645024"/>
            <a:ext cx="609600" cy="144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8316E-6 L -0.28941 -0.0839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9103E-6 L 0.43715 0.1521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examples on the left have something in common.  Can you guess what it 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714380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Examples: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642942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Non-examples:</a:t>
            </a:r>
            <a:endParaRPr lang="en-CA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2571744"/>
            <a:ext cx="3643338" cy="928694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Someone says, “A woman’s place is in the kitchen”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3438" y="2500306"/>
            <a:ext cx="4038600" cy="100013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Someone tells you, “My mother enjoys cooking and baking”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0" y="3643314"/>
            <a:ext cx="4286280" cy="1500198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friend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tells you that being a flight attendant might not be a good job for you because you don’t </a:t>
            </a:r>
            <a:r>
              <a:rPr kumimoji="0" lang="en-CA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reall</a:t>
            </a:r>
            <a:r>
              <a:rPr lang="en-CA" sz="2600" dirty="0" smtClean="0"/>
              <a:t>y like talking to people.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8596" y="3643314"/>
            <a:ext cx="4214842" cy="1500198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CA" sz="2600" dirty="0" smtClean="0"/>
              <a:t>Someone tells you (a boy) that you can’t become a nurse because that’s a “girl’s job”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 descr="in-this-modern-ad-the-technology-has-advanced-but-the-concept-is-the-s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485"/>
            <a:ext cx="2786082" cy="36219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85918" y="6429396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Ad for a car stereo system</a:t>
            </a:r>
            <a:endParaRPr lang="en-CA" sz="1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5720" y="5500702"/>
            <a:ext cx="4929222" cy="1000132"/>
          </a:xfrm>
          <a:prstGeom prst="rect">
            <a:avLst/>
          </a:prstGeom>
        </p:spPr>
        <p:txBody>
          <a:bodyPr vert="horz" anchor="t">
            <a:normAutofit fontScale="700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boss at a company tells your aunt, “we don’t like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hire women because they get pregnant and have kids, so they can’t do the job properly.”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http://bailey792013.files.wordpress.com/2013/07/walker-3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928934"/>
            <a:ext cx="3810000" cy="33432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286380" y="6286520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Ad for a private medical clinic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3" grpId="0"/>
      <p:bldP spid="13" grpId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00760" y="357166"/>
            <a:ext cx="2714644" cy="192882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mom and dad tell you that </a:t>
            </a:r>
            <a:r>
              <a:rPr lang="en-CA" sz="1700" dirty="0" smtClean="0"/>
              <a:t>you can’t go outside to meet your friends until you clean your room this weekend.</a:t>
            </a:r>
            <a:endParaRPr kumimoji="0" lang="en-CA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2786058"/>
            <a:ext cx="3643338" cy="9286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hockey</a:t>
            </a: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coach yells, “You’re playing like a bunch of girls!”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th03.deviantart.net/fs71/PRE/i/2011/301/d/d/the_avengers_fan_poster_by_zviray-d4e9r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14290"/>
            <a:ext cx="1976397" cy="2470496"/>
          </a:xfrm>
          <a:prstGeom prst="rect">
            <a:avLst/>
          </a:prstGeom>
          <a:noFill/>
        </p:spPr>
      </p:pic>
      <p:pic>
        <p:nvPicPr>
          <p:cNvPr id="8" name="Picture 7" descr="decades-later-this-ad-assumes-the-husband-is-still-paying-for-everyth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57167"/>
            <a:ext cx="2381266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720" y="2214554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Ad for an expensive dress</a:t>
            </a:r>
            <a:endParaRPr lang="en-C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2643182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Ad for the </a:t>
            </a:r>
            <a:r>
              <a:rPr lang="en-CA" sz="1100" i="1" dirty="0" smtClean="0"/>
              <a:t>Avengers</a:t>
            </a:r>
            <a:r>
              <a:rPr lang="en-CA" sz="1100" dirty="0" smtClean="0"/>
              <a:t> movie</a:t>
            </a:r>
            <a:endParaRPr lang="en-CA" sz="1100" dirty="0"/>
          </a:p>
        </p:txBody>
      </p:sp>
      <p:pic>
        <p:nvPicPr>
          <p:cNvPr id="1026" name="Picture 2" descr="http://1.bp.blogspot.com/-LDtOBgDvQR4/TcYUpT6_R7I/AAAAAAAAAx8/-Iz2Vxa91Sg/s1600/mr+cle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3" y="4000504"/>
            <a:ext cx="2703786" cy="2714644"/>
          </a:xfrm>
          <a:prstGeom prst="rect">
            <a:avLst/>
          </a:prstGeom>
          <a:noFill/>
        </p:spPr>
      </p:pic>
      <p:pic>
        <p:nvPicPr>
          <p:cNvPr id="1028" name="Picture 4" descr="http://brnathan.files.wordpress.com/2007/04/are-you-man-enoug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3786190"/>
            <a:ext cx="3575660" cy="271750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14876" y="6500834"/>
            <a:ext cx="21431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/>
              <a:t>Ad for nursing school</a:t>
            </a:r>
            <a:endParaRPr lang="en-CA" sz="13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29058" y="3000372"/>
            <a:ext cx="4929222" cy="71438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You’re</a:t>
            </a:r>
            <a:r>
              <a:rPr kumimoji="0" lang="en-CA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male, and you’ve been hurt and are crying</a:t>
            </a:r>
            <a:r>
              <a:rPr kumimoji="0" lang="en-CA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someone</a:t>
            </a:r>
            <a:r>
              <a:rPr kumimoji="0" lang="en-CA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tells you to “stop being a sissy, and man up!” </a:t>
            </a:r>
            <a:endParaRPr kumimoji="0" lang="en-CA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“Sexism”?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Discuss with your group, and come up with a definition.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Still </a:t>
            </a:r>
            <a:r>
              <a:rPr lang="en-CA" dirty="0" smtClean="0"/>
              <a:t>N</a:t>
            </a:r>
            <a:r>
              <a:rPr lang="en-CA" dirty="0" smtClean="0"/>
              <a:t>ot Convinced?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668354"/>
          </a:xfrm>
        </p:spPr>
        <p:txBody>
          <a:bodyPr/>
          <a:lstStyle/>
          <a:p>
            <a:r>
              <a:rPr lang="en-CA" dirty="0" smtClean="0"/>
              <a:t>What surprises you? (be honest!)</a:t>
            </a:r>
            <a:endParaRPr lang="en-CA" dirty="0"/>
          </a:p>
        </p:txBody>
      </p:sp>
      <p:pic>
        <p:nvPicPr>
          <p:cNvPr id="1026" name="Picture 2" descr="http://31.media.tumblr.com/41384ea10a0a6f38c0b478251d7b44b3/tumblr_ndbrg2immr1qfun5bo1_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847255" cy="4351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1411</TotalTime>
  <Words>300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Good Morning, 702! </vt:lpstr>
      <vt:lpstr>Concept Attainment </vt:lpstr>
      <vt:lpstr>The examples on the left have something in common.  Can you guess what it is?</vt:lpstr>
      <vt:lpstr>Slide 4</vt:lpstr>
      <vt:lpstr>What is “Sexism”?</vt:lpstr>
      <vt:lpstr>Still Not Convinced?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Attainment</dc:title>
  <dc:creator>teschowv</dc:creator>
  <cp:lastModifiedBy>teschow</cp:lastModifiedBy>
  <cp:revision>106</cp:revision>
  <dcterms:created xsi:type="dcterms:W3CDTF">2011-08-04T16:39:44Z</dcterms:created>
  <dcterms:modified xsi:type="dcterms:W3CDTF">2014-10-13T13:33:53Z</dcterms:modified>
</cp:coreProperties>
</file>