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452" r:id="rId2"/>
    <p:sldId id="500" r:id="rId3"/>
    <p:sldId id="519" r:id="rId4"/>
    <p:sldId id="555" r:id="rId5"/>
    <p:sldId id="518" r:id="rId6"/>
    <p:sldId id="503" r:id="rId7"/>
    <p:sldId id="582" r:id="rId8"/>
    <p:sldId id="587" r:id="rId9"/>
    <p:sldId id="586" r:id="rId10"/>
    <p:sldId id="581" r:id="rId11"/>
    <p:sldId id="583" r:id="rId12"/>
    <p:sldId id="588" r:id="rId13"/>
    <p:sldId id="589" r:id="rId14"/>
    <p:sldId id="590" r:id="rId15"/>
    <p:sldId id="601" r:id="rId16"/>
    <p:sldId id="602" r:id="rId17"/>
    <p:sldId id="603" r:id="rId18"/>
    <p:sldId id="604" r:id="rId19"/>
    <p:sldId id="605" r:id="rId20"/>
    <p:sldId id="612" r:id="rId21"/>
    <p:sldId id="595" r:id="rId22"/>
    <p:sldId id="596" r:id="rId23"/>
    <p:sldId id="597" r:id="rId24"/>
    <p:sldId id="598" r:id="rId25"/>
    <p:sldId id="599" r:id="rId26"/>
    <p:sldId id="600" r:id="rId27"/>
    <p:sldId id="606" r:id="rId28"/>
    <p:sldId id="591" r:id="rId29"/>
    <p:sldId id="592" r:id="rId30"/>
    <p:sldId id="593" r:id="rId31"/>
    <p:sldId id="594" r:id="rId32"/>
    <p:sldId id="613" r:id="rId33"/>
    <p:sldId id="617" r:id="rId34"/>
    <p:sldId id="616" r:id="rId35"/>
    <p:sldId id="615" r:id="rId36"/>
    <p:sldId id="614" r:id="rId37"/>
    <p:sldId id="580" r:id="rId38"/>
    <p:sldId id="584" r:id="rId39"/>
    <p:sldId id="579" r:id="rId40"/>
    <p:sldId id="608" r:id="rId41"/>
    <p:sldId id="609" r:id="rId42"/>
    <p:sldId id="618" r:id="rId43"/>
    <p:sldId id="607" r:id="rId44"/>
    <p:sldId id="610" r:id="rId45"/>
    <p:sldId id="61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9" autoAdjust="0"/>
    <p:restoredTop sz="93732" autoAdjust="0"/>
  </p:normalViewPr>
  <p:slideViewPr>
    <p:cSldViewPr snapToGrid="0" snapToObjects="1">
      <p:cViewPr varScale="1">
        <p:scale>
          <a:sx n="88" d="100"/>
          <a:sy n="88" d="100"/>
        </p:scale>
        <p:origin x="-1440" y="-60"/>
      </p:cViewPr>
      <p:guideLst>
        <p:guide orient="horz" pos="2160"/>
        <p:guide pos="2880"/>
      </p:guideLst>
    </p:cSldViewPr>
  </p:slideViewPr>
  <p:outlineViewPr>
    <p:cViewPr>
      <p:scale>
        <a:sx n="33" d="100"/>
        <a:sy n="33" d="100"/>
      </p:scale>
      <p:origin x="0" y="2133"/>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5BCE75-3E00-4B34-A677-DC13A77D0D1B}" type="datetimeFigureOut">
              <a:rPr lang="en-US"/>
              <a:pPr>
                <a:defRPr/>
              </a:pPr>
              <a:t>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18C2C65-C61C-475B-ADB4-9DC76445E16B}" type="slidenum">
              <a:rPr lang="en-US"/>
              <a:pPr>
                <a:defRPr/>
              </a:pPr>
              <a:t>‹#›</a:t>
            </a:fld>
            <a:endParaRPr lang="en-US"/>
          </a:p>
        </p:txBody>
      </p:sp>
    </p:spTree>
    <p:extLst>
      <p:ext uri="{BB962C8B-B14F-4D97-AF65-F5344CB8AC3E}">
        <p14:creationId xmlns:p14="http://schemas.microsoft.com/office/powerpoint/2010/main" xmlns="" val="292456792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smtClean="0"/>
              <a:t>Meet and greet participants as they arrive.</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xmlns="" val="69341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get started… turn to the</a:t>
            </a:r>
            <a:r>
              <a:rPr lang="en-US" baseline="0" dirty="0" smtClean="0"/>
              <a:t> person next to you and show them your shoes, tell them why you chose to wear those shoes this morning!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35876CF1-F5E7-4748-A97B-55C76696587C}" type="slidenum">
              <a:rPr lang="en-US" smtClean="0"/>
              <a:pPr/>
              <a:t>3</a:t>
            </a:fld>
            <a:endParaRPr lang="en-US"/>
          </a:p>
        </p:txBody>
      </p:sp>
    </p:spTree>
    <p:extLst>
      <p:ext uri="{BB962C8B-B14F-4D97-AF65-F5344CB8AC3E}">
        <p14:creationId xmlns:p14="http://schemas.microsoft.com/office/powerpoint/2010/main" xmlns="" val="384141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moment to letter off in your group…</a:t>
            </a:r>
            <a:endParaRPr lang="en-US" dirty="0"/>
          </a:p>
        </p:txBody>
      </p:sp>
      <p:sp>
        <p:nvSpPr>
          <p:cNvPr id="4" name="Slide Number Placeholder 3"/>
          <p:cNvSpPr>
            <a:spLocks noGrp="1"/>
          </p:cNvSpPr>
          <p:nvPr>
            <p:ph type="sldNum" sz="quarter" idx="10"/>
          </p:nvPr>
        </p:nvSpPr>
        <p:spPr/>
        <p:txBody>
          <a:bodyPr/>
          <a:lstStyle/>
          <a:p>
            <a:fld id="{04EA2148-6EBF-455C-8E79-C58872D3B02F}" type="slidenum">
              <a:rPr lang="en-US" smtClean="0"/>
              <a:pPr/>
              <a:t>4</a:t>
            </a:fld>
            <a:endParaRPr lang="en-US"/>
          </a:p>
        </p:txBody>
      </p:sp>
    </p:spTree>
    <p:extLst>
      <p:ext uri="{BB962C8B-B14F-4D97-AF65-F5344CB8AC3E}">
        <p14:creationId xmlns:p14="http://schemas.microsoft.com/office/powerpoint/2010/main" xmlns="" val="363636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F7CA053-64A5-468B-A4AC-F179676E72A7}" type="slidenum">
              <a:rPr lang="fr-CA" smtClean="0">
                <a:solidFill>
                  <a:prstClr val="black"/>
                </a:solidFill>
              </a:rPr>
              <a:pPr/>
              <a:t>45</a:t>
            </a:fld>
            <a:endParaRPr lang="fr-CA">
              <a:solidFill>
                <a:prstClr val="black"/>
              </a:solidFill>
            </a:endParaRPr>
          </a:p>
        </p:txBody>
      </p:sp>
    </p:spTree>
    <p:extLst>
      <p:ext uri="{BB962C8B-B14F-4D97-AF65-F5344CB8AC3E}">
        <p14:creationId xmlns:p14="http://schemas.microsoft.com/office/powerpoint/2010/main" xmlns="" val="3705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8285AAEF-102F-4CC4-AEA2-FA881FF7BD6A}" type="datetime1">
              <a:rPr lang="en-US"/>
              <a:pPr>
                <a:defRPr/>
              </a:pPr>
              <a:t>2/12/2016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5FB2B40-D2CD-46EC-9726-F55B1ECF31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3FF699-964D-4B68-A66E-B406E2C5D8BA}" type="datetime1">
              <a:rPr lang="en-US"/>
              <a:pPr>
                <a:defRPr/>
              </a:pPr>
              <a:t>2/12/2016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AD3EF3-26E0-4349-BF62-DD7705843F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DF7CEBC1-B41A-4A48-8F96-DAEFCC306335}" type="datetime1">
              <a:rPr lang="en-US"/>
              <a:pPr>
                <a:defRPr/>
              </a:pPr>
              <a:t>2/12/2016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B996F9C1-AED6-4FCB-BC3C-9D60920EFD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64138" y="6249988"/>
            <a:ext cx="3786187" cy="365125"/>
          </a:xfrm>
        </p:spPr>
        <p:txBody>
          <a:bodyPr/>
          <a:lstStyle>
            <a:lvl1pPr>
              <a:defRPr/>
            </a:lvl1pPr>
          </a:lstStyle>
          <a:p>
            <a:pPr>
              <a:defRPr/>
            </a:pPr>
            <a:fld id="{D1394BC9-26AA-4CCF-839C-4C739B985919}" type="datetime1">
              <a:rPr lang="en-US"/>
              <a:pPr>
                <a:defRPr/>
              </a:pPr>
              <a:t>2/12/2016</a:t>
            </a:fld>
            <a:endParaRPr lang="en-US"/>
          </a:p>
        </p:txBody>
      </p:sp>
      <p:sp>
        <p:nvSpPr>
          <p:cNvPr id="3" name="Footer Placeholder 2"/>
          <p:cNvSpPr>
            <a:spLocks noGrp="1"/>
          </p:cNvSpPr>
          <p:nvPr>
            <p:ph type="ftr" sz="quarter" idx="11"/>
          </p:nvPr>
        </p:nvSpPr>
        <p:spPr>
          <a:xfrm>
            <a:off x="193675" y="6249988"/>
            <a:ext cx="3786188"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3990975" y="6249988"/>
            <a:ext cx="1162050" cy="365125"/>
          </a:xfrm>
        </p:spPr>
        <p:txBody>
          <a:bodyPr/>
          <a:lstStyle>
            <a:lvl1pPr>
              <a:defRPr/>
            </a:lvl1pPr>
          </a:lstStyle>
          <a:p>
            <a:pPr>
              <a:defRPr/>
            </a:pPr>
            <a:fld id="{889FB340-1D4C-4DA2-8BAE-F27A32B932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A5F13455-5732-4BA3-88A7-EDFF2AAF626D}" type="datetime1">
              <a:rPr lang="en-US"/>
              <a:pPr>
                <a:defRPr/>
              </a:pPr>
              <a:t>2/12/2016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1D8DF6-3BE7-4B15-B88C-BAA839CBDB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65EF29FA-219E-4D9C-94A4-833B8206161A}" type="datetime1">
              <a:rPr lang="en-US"/>
              <a:pPr>
                <a:defRPr/>
              </a:pPr>
              <a:t>2/12/2016</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84351CF-908C-471C-9B71-84F2FD8732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E0A6CC4-CBB2-4343-B6A7-DCBDA709946D}" type="datetime1">
              <a:rPr lang="en-US"/>
              <a:pPr>
                <a:defRPr/>
              </a:pPr>
              <a:t>2/12/2016</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7D8F194-6A32-44E5-B616-646D90485A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170E60-AF08-4D69-AB50-349C40C89E52}" type="datetime1">
              <a:rPr lang="en-US"/>
              <a:pPr>
                <a:defRPr/>
              </a:pPr>
              <a:t>2/12/2016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EA1B56-F64F-46A1-8B29-678A027492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EA4CCF-42E9-4E29-AEF0-AD2ACDB390C4}" type="datetime1">
              <a:rPr lang="en-US"/>
              <a:pPr>
                <a:defRPr/>
              </a:pPr>
              <a:t>2/12/2016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5D28D0-020F-4C01-8E2F-286536D520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C0BBC113-FEBF-492C-A43A-1E49B4490557}" type="datetime1">
              <a:rPr lang="en-US"/>
              <a:pPr>
                <a:defRPr/>
              </a:pPr>
              <a:t>2/12/2016</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9EF281DA-4973-4E46-93AD-8247A726A1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F3C3BDE3-5C45-4467-8CAD-FFBEE145D89A}" type="datetime1">
              <a:rPr lang="en-US"/>
              <a:pPr>
                <a:defRPr/>
              </a:pPr>
              <a:t>2/12/2016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B8AB0198-879E-4655-A6C1-05B69AC1C5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CA"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2B83BB7-3401-4BE6-9817-E73AAC74C02D}" type="datetime1">
              <a:rPr lang="en-US"/>
              <a:pPr>
                <a:defRPr/>
              </a:pPr>
              <a:t>2/12/2016</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413BAC43-D92E-43DE-A473-5F93765267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F792D382-8E6E-4182-8026-C338E3B12195}" type="datetime1">
              <a:rPr lang="en-US"/>
              <a:pPr>
                <a:defRPr/>
              </a:pPr>
              <a:t>2/12/2016</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28775AF0-ED81-4B15-A33F-49ACAD1149F7}"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758" r:id="rId1"/>
    <p:sldLayoutId id="2147483752" r:id="rId2"/>
    <p:sldLayoutId id="2147483759" r:id="rId3"/>
    <p:sldLayoutId id="2147483753" r:id="rId4"/>
    <p:sldLayoutId id="2147483754" r:id="rId5"/>
    <p:sldLayoutId id="2147483755" r:id="rId6"/>
    <p:sldLayoutId id="2147483760" r:id="rId7"/>
    <p:sldLayoutId id="2147483761" r:id="rId8"/>
    <p:sldLayoutId id="2147483762" r:id="rId9"/>
    <p:sldLayoutId id="2147483756" r:id="rId10"/>
    <p:sldLayoutId id="2147483763" r:id="rId11"/>
    <p:sldLayoutId id="2147483757" r:id="rId12"/>
  </p:sldLayoutIdLst>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genychance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source=images&amp;cd=&amp;cad=rja&amp;uact=8&amp;ved=0ahUKEwiEhPOTwafKAhXHWCYKHUR7AEkQjRwIBw&amp;url=http://www.refugee613.ca/blogs/news/81717700-airlifts-arrivals-and-anticipation-br-canada-welcomes-refugees&amp;psig=AFQjCNEkdDll6dGpAqgAHX1ItxNIeClNGA&amp;ust=1452799215025546" TargetMode="Externa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5kenYwafKAhUE5yYKHULACIgQjRwIBw&amp;url=http://time.com/92343/syrian-refugees-in-turkey-begin-to-wear-out-their-welcome/&amp;psig=AFQjCNE6DpA_no3uRXAVqAVJ2W2tmNfqFw&amp;ust=1452799362017779" TargetMode="External"/><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theguardian.com/world/video/2015/sep/10/we-walk-together-a-syrian-familys-journey-to-the-heart-of-europe-video"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121830"/>
            <a:ext cx="7772400" cy="2428892"/>
          </a:xfrm>
        </p:spPr>
        <p:txBody>
          <a:bodyPr rtlCol="0">
            <a:normAutofit/>
          </a:bodyPr>
          <a:lstStyle/>
          <a:p>
            <a:pPr fontAlgn="auto">
              <a:spcAft>
                <a:spcPts val="0"/>
              </a:spcAft>
              <a:defRPr/>
            </a:pPr>
            <a:r>
              <a:rPr lang="fr-CA" sz="5000" b="1" dirty="0" smtClean="0">
                <a:solidFill>
                  <a:schemeClr val="accent1">
                    <a:lumMod val="40000"/>
                    <a:lumOff val="60000"/>
                  </a:schemeClr>
                </a:solidFill>
                <a:latin typeface="Berlin Sans FB" pitchFamily="34" charset="0"/>
                <a:cs typeface="Aharoni" pitchFamily="2" charset="-79"/>
              </a:rPr>
              <a:t>WELCOME!</a:t>
            </a:r>
            <a:r>
              <a:rPr lang="fr-CA" sz="5000" dirty="0" smtClean="0">
                <a:solidFill>
                  <a:schemeClr val="tx1">
                    <a:lumMod val="75000"/>
                    <a:lumOff val="25000"/>
                  </a:schemeClr>
                </a:solidFill>
                <a:latin typeface="Aharoni" pitchFamily="2" charset="-79"/>
                <a:cs typeface="Aharoni" pitchFamily="2" charset="-79"/>
              </a:rPr>
              <a:t/>
            </a:r>
            <a:br>
              <a:rPr lang="fr-CA" sz="5000" dirty="0" smtClean="0">
                <a:solidFill>
                  <a:schemeClr val="tx1">
                    <a:lumMod val="75000"/>
                    <a:lumOff val="25000"/>
                  </a:schemeClr>
                </a:solidFill>
                <a:latin typeface="Aharoni" pitchFamily="2" charset="-79"/>
                <a:cs typeface="Aharoni" pitchFamily="2" charset="-79"/>
              </a:rPr>
            </a:br>
            <a:r>
              <a:rPr lang="fr-CA" sz="5000" dirty="0" smtClean="0">
                <a:solidFill>
                  <a:schemeClr val="tx1">
                    <a:lumMod val="75000"/>
                    <a:lumOff val="25000"/>
                  </a:schemeClr>
                </a:solidFill>
                <a:latin typeface="Aharoni" pitchFamily="2" charset="-79"/>
                <a:cs typeface="Aharoni" pitchFamily="2" charset="-79"/>
              </a:rPr>
              <a:t>Math as a </a:t>
            </a:r>
            <a:r>
              <a:rPr lang="fr-CA" sz="5000" dirty="0" err="1" smtClean="0">
                <a:solidFill>
                  <a:schemeClr val="tx1">
                    <a:lumMod val="75000"/>
                    <a:lumOff val="25000"/>
                  </a:schemeClr>
                </a:solidFill>
                <a:latin typeface="Aharoni" pitchFamily="2" charset="-79"/>
                <a:cs typeface="Aharoni" pitchFamily="2" charset="-79"/>
              </a:rPr>
              <a:t>Vehicle</a:t>
            </a:r>
            <a:r>
              <a:rPr lang="fr-CA" sz="5000" dirty="0" smtClean="0">
                <a:solidFill>
                  <a:schemeClr val="tx1">
                    <a:lumMod val="75000"/>
                    <a:lumOff val="25000"/>
                  </a:schemeClr>
                </a:solidFill>
                <a:latin typeface="Aharoni" pitchFamily="2" charset="-79"/>
                <a:cs typeface="Aharoni" pitchFamily="2" charset="-79"/>
              </a:rPr>
              <a:t> for Social Justice</a:t>
            </a:r>
            <a:endParaRPr lang="fr-CA" sz="4000" dirty="0" smtClean="0">
              <a:solidFill>
                <a:schemeClr val="tx1">
                  <a:lumMod val="75000"/>
                  <a:lumOff val="25000"/>
                </a:schemeClr>
              </a:solidFill>
              <a:latin typeface="Aharoni" pitchFamily="2" charset="-79"/>
              <a:cs typeface="Aharoni" pitchFamily="2" charset="-79"/>
            </a:endParaRPr>
          </a:p>
        </p:txBody>
      </p:sp>
      <p:sp>
        <p:nvSpPr>
          <p:cNvPr id="3" name="Sous-titre 2"/>
          <p:cNvSpPr>
            <a:spLocks noGrp="1"/>
          </p:cNvSpPr>
          <p:nvPr>
            <p:ph type="subTitle" idx="1"/>
          </p:nvPr>
        </p:nvSpPr>
        <p:spPr>
          <a:xfrm>
            <a:off x="1385888" y="3468652"/>
            <a:ext cx="6400800" cy="966782"/>
          </a:xfrm>
        </p:spPr>
        <p:txBody>
          <a:bodyPr rtlCol="0">
            <a:normAutofit/>
          </a:bodyPr>
          <a:lstStyle/>
          <a:p>
            <a:pPr fontAlgn="auto">
              <a:spcAft>
                <a:spcPts val="0"/>
              </a:spcAft>
              <a:defRPr/>
            </a:pPr>
            <a:r>
              <a:rPr lang="fr-CA" sz="2800" dirty="0" err="1" smtClean="0">
                <a:solidFill>
                  <a:schemeClr val="tx1">
                    <a:lumMod val="75000"/>
                    <a:lumOff val="25000"/>
                  </a:schemeClr>
                </a:solidFill>
              </a:rPr>
              <a:t>with</a:t>
            </a:r>
            <a:r>
              <a:rPr lang="fr-CA" sz="2800" dirty="0" smtClean="0">
                <a:solidFill>
                  <a:schemeClr val="tx1">
                    <a:lumMod val="75000"/>
                    <a:lumOff val="25000"/>
                  </a:schemeClr>
                </a:solidFill>
              </a:rPr>
              <a:t> Vera C. Teschow</a:t>
            </a:r>
          </a:p>
        </p:txBody>
      </p:sp>
      <p:pic>
        <p:nvPicPr>
          <p:cNvPr id="1026" name="Picture 2" descr="300px-IMO_logo"/>
          <p:cNvPicPr>
            <a:picLocks noChangeAspect="1" noChangeArrowheads="1"/>
          </p:cNvPicPr>
          <p:nvPr/>
        </p:nvPicPr>
        <p:blipFill>
          <a:blip r:embed="rId3"/>
          <a:srcRect/>
          <a:stretch>
            <a:fillRect/>
          </a:stretch>
        </p:blipFill>
        <p:spPr bwMode="auto">
          <a:xfrm>
            <a:off x="1004653" y="4435434"/>
            <a:ext cx="2855913" cy="1960562"/>
          </a:xfrm>
          <a:prstGeom prst="rect">
            <a:avLst/>
          </a:prstGeom>
          <a:noFill/>
          <a:ln w="9525">
            <a:noFill/>
            <a:miter lim="800000"/>
            <a:headEnd/>
            <a:tailEnd/>
          </a:ln>
        </p:spPr>
      </p:pic>
      <p:sp>
        <p:nvSpPr>
          <p:cNvPr id="5" name="Rectangle 4"/>
          <p:cNvSpPr/>
          <p:nvPr/>
        </p:nvSpPr>
        <p:spPr>
          <a:xfrm>
            <a:off x="3860566" y="3679243"/>
            <a:ext cx="4947188" cy="3016210"/>
          </a:xfrm>
          <a:prstGeom prst="rect">
            <a:avLst/>
          </a:prstGeom>
          <a:noFill/>
        </p:spPr>
        <p:txBody>
          <a:bodyPr wrap="none" lIns="91440" tIns="45720" rIns="91440" bIns="45720">
            <a:spAutoFit/>
          </a:bodyPr>
          <a:lstStyle/>
          <a:p>
            <a:pPr algn="ct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PUBLIC version </a:t>
            </a:r>
          </a:p>
          <a:p>
            <a:pPr algn="ct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with student photos </a:t>
            </a:r>
          </a:p>
          <a:p>
            <a:pPr algn="ct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removed – please </a:t>
            </a:r>
          </a:p>
          <a:p>
            <a:pPr algn="ct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credit V. Teschow </a:t>
            </a:r>
          </a:p>
          <a:p>
            <a:pPr algn="ct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when </a:t>
            </a:r>
            <a:r>
              <a:rPr lang="en-US" sz="3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a:t>
            </a:r>
            <a:r>
              <a:rPr lang="en-US" sz="3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sing material</a:t>
            </a:r>
            <a:endParaRPr lang="en-US" sz="3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Action</a:t>
            </a:r>
            <a:endParaRPr lang="en-CA" dirty="0"/>
          </a:p>
        </p:txBody>
      </p:sp>
      <p:sp>
        <p:nvSpPr>
          <p:cNvPr id="5" name="Text Placeholder 4"/>
          <p:cNvSpPr>
            <a:spLocks noGrp="1"/>
          </p:cNvSpPr>
          <p:nvPr>
            <p:ph type="body" idx="1"/>
          </p:nvPr>
        </p:nvSpPr>
        <p:spPr/>
        <p:txBody>
          <a:bodyPr/>
          <a:lstStyle/>
          <a:p>
            <a:r>
              <a:rPr lang="en-CA" dirty="0" smtClean="0"/>
              <a:t>Math, Classroom Vignettes, Considerations</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Person                in each group, please come and get a stack of newspapers for your table group</a:t>
            </a:r>
          </a:p>
          <a:p>
            <a:r>
              <a:rPr lang="en-CA" dirty="0" smtClean="0"/>
              <a:t>Take a few minutes to explore the paper; what do </a:t>
            </a:r>
            <a:br>
              <a:rPr lang="en-CA" dirty="0" smtClean="0"/>
            </a:br>
            <a:r>
              <a:rPr lang="en-CA" dirty="0" smtClean="0"/>
              <a:t>you notice?</a:t>
            </a:r>
          </a:p>
          <a:p>
            <a:r>
              <a:rPr lang="en-CA" dirty="0" smtClean="0"/>
              <a:t>try out one or both activities from the handout</a:t>
            </a:r>
            <a:endParaRPr lang="en-CA" dirty="0"/>
          </a:p>
        </p:txBody>
      </p:sp>
      <p:sp>
        <p:nvSpPr>
          <p:cNvPr id="3" name="Title 2"/>
          <p:cNvSpPr>
            <a:spLocks noGrp="1"/>
          </p:cNvSpPr>
          <p:nvPr>
            <p:ph type="title"/>
          </p:nvPr>
        </p:nvSpPr>
        <p:spPr/>
        <p:txBody>
          <a:bodyPr/>
          <a:lstStyle/>
          <a:p>
            <a:r>
              <a:rPr lang="en-CA" b="1" dirty="0" smtClean="0"/>
              <a:t>A Little Math…</a:t>
            </a:r>
            <a:endParaRPr lang="en-CA" b="1" dirty="0"/>
          </a:p>
        </p:txBody>
      </p:sp>
      <p:sp>
        <p:nvSpPr>
          <p:cNvPr id="4" name="Rectangle 3"/>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pg 5!)</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pic>
        <p:nvPicPr>
          <p:cNvPr id="5" name="Picture 5" descr="C:\Documents and Settings\vteschow\Local Settings\Temporary Internet Files\Content.IE5\JI3TU0V5\MCSY01860_0000[1].wmf"/>
          <p:cNvPicPr>
            <a:picLocks noChangeAspect="1" noChangeArrowheads="1"/>
          </p:cNvPicPr>
          <p:nvPr/>
        </p:nvPicPr>
        <p:blipFill>
          <a:blip r:embed="rId2" cstate="print"/>
          <a:srcRect/>
          <a:stretch>
            <a:fillRect/>
          </a:stretch>
        </p:blipFill>
        <p:spPr bwMode="auto">
          <a:xfrm>
            <a:off x="2081583" y="2392663"/>
            <a:ext cx="1107544" cy="10734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Real Life Data</a:t>
            </a:r>
            <a:endParaRPr lang="en-CA" b="1" dirty="0"/>
          </a:p>
        </p:txBody>
      </p:sp>
      <p:pic>
        <p:nvPicPr>
          <p:cNvPr id="9" name="Content Placeholder 8" descr="demello.jpg"/>
          <p:cNvPicPr>
            <a:picLocks noGrp="1" noChangeAspect="1"/>
          </p:cNvPicPr>
          <p:nvPr>
            <p:ph sz="quarter" idx="13"/>
          </p:nvPr>
        </p:nvPicPr>
        <p:blipFill>
          <a:blip r:embed="rId2"/>
          <a:stretch>
            <a:fillRect/>
          </a:stretch>
        </p:blipFill>
        <p:spPr>
          <a:xfrm>
            <a:off x="781805" y="2543006"/>
            <a:ext cx="3583474" cy="3583474"/>
          </a:xfrm>
          <a:prstGeom prst="rect">
            <a:avLst/>
          </a:prstGeom>
          <a:ln>
            <a:noFill/>
          </a:ln>
          <a:effectLst>
            <a:softEdge rad="112500"/>
          </a:effectLst>
        </p:spPr>
      </p:pic>
      <p:sp>
        <p:nvSpPr>
          <p:cNvPr id="4" name="Rectangle 3"/>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pg 6!)</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sp>
        <p:nvSpPr>
          <p:cNvPr id="8" name="Content Placeholder 7"/>
          <p:cNvSpPr>
            <a:spLocks noGrp="1"/>
          </p:cNvSpPr>
          <p:nvPr>
            <p:ph sz="quarter" idx="14"/>
          </p:nvPr>
        </p:nvSpPr>
        <p:spPr/>
        <p:txBody>
          <a:bodyPr/>
          <a:lstStyle/>
          <a:p>
            <a:r>
              <a:rPr lang="en-CA" dirty="0" smtClean="0"/>
              <a:t>“The Negotiator”</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Introducing Data to Students</a:t>
            </a:r>
            <a:endParaRPr lang="en-CA" b="1" dirty="0"/>
          </a:p>
        </p:txBody>
      </p:sp>
      <p:sp>
        <p:nvSpPr>
          <p:cNvPr id="4" name="Rectangle 3"/>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pp 7-9!)</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sp>
        <p:nvSpPr>
          <p:cNvPr id="6" name="Content Placeholder 5"/>
          <p:cNvSpPr>
            <a:spLocks noGrp="1"/>
          </p:cNvSpPr>
          <p:nvPr>
            <p:ph sz="quarter" idx="13"/>
          </p:nvPr>
        </p:nvSpPr>
        <p:spPr>
          <a:xfrm>
            <a:off x="457200" y="3041462"/>
            <a:ext cx="3822192" cy="844061"/>
          </a:xfrm>
        </p:spPr>
        <p:txBody>
          <a:bodyPr/>
          <a:lstStyle/>
          <a:p>
            <a:r>
              <a:rPr lang="en-CA" dirty="0" smtClean="0"/>
              <a:t>Consider moving beyond the textbook…</a:t>
            </a:r>
            <a:endParaRPr lang="en-CA" dirty="0"/>
          </a:p>
        </p:txBody>
      </p:sp>
      <p:pic>
        <p:nvPicPr>
          <p:cNvPr id="49158" name="Picture 6" descr="https://s-media-cache-ak0.pinimg.com/564x/dd/65/be/dd65be77a1ab4c30a8d67f740c0b4588.jpg"/>
          <p:cNvPicPr>
            <a:picLocks noChangeAspect="1" noChangeArrowheads="1"/>
          </p:cNvPicPr>
          <p:nvPr/>
        </p:nvPicPr>
        <p:blipFill>
          <a:blip r:embed="rId2"/>
          <a:srcRect b="51675"/>
          <a:stretch>
            <a:fillRect/>
          </a:stretch>
        </p:blipFill>
        <p:spPr bwMode="auto">
          <a:xfrm>
            <a:off x="788620" y="4043785"/>
            <a:ext cx="3115899" cy="1951892"/>
          </a:xfrm>
          <a:prstGeom prst="rect">
            <a:avLst/>
          </a:prstGeom>
          <a:ln>
            <a:noFill/>
          </a:ln>
          <a:effectLst>
            <a:softEdge rad="112500"/>
          </a:effectLst>
        </p:spPr>
      </p:pic>
      <p:pic>
        <p:nvPicPr>
          <p:cNvPr id="49159" name="Picture 3" descr="CHARTS_MAC04 Gilmore"/>
          <p:cNvPicPr>
            <a:picLocks noChangeAspect="1" noChangeArrowheads="1"/>
          </p:cNvPicPr>
          <p:nvPr/>
        </p:nvPicPr>
        <p:blipFill>
          <a:blip r:embed="rId3"/>
          <a:srcRect b="41815"/>
          <a:stretch>
            <a:fillRect/>
          </a:stretch>
        </p:blipFill>
        <p:spPr bwMode="auto">
          <a:xfrm>
            <a:off x="630340" y="1971924"/>
            <a:ext cx="3568324" cy="4295220"/>
          </a:xfrm>
          <a:prstGeom prst="rect">
            <a:avLst/>
          </a:prstGeom>
          <a:ln>
            <a:noFill/>
          </a:ln>
          <a:effectLst>
            <a:softEdge rad="112500"/>
          </a:effectLst>
        </p:spPr>
      </p:pic>
      <p:pic>
        <p:nvPicPr>
          <p:cNvPr id="49160" name="Picture 8" descr="C:\Users\teschow\AppData\Local\Microsoft\Windows\INetCache\IE\QZ6OJMHA\X-marks-the-spot[1].png"/>
          <p:cNvPicPr>
            <a:picLocks noChangeAspect="1" noChangeArrowheads="1"/>
          </p:cNvPicPr>
          <p:nvPr/>
        </p:nvPicPr>
        <p:blipFill>
          <a:blip r:embed="rId4"/>
          <a:srcRect/>
          <a:stretch>
            <a:fillRect/>
          </a:stretch>
        </p:blipFill>
        <p:spPr bwMode="auto">
          <a:xfrm>
            <a:off x="5710959" y="3935572"/>
            <a:ext cx="2006641" cy="2469712"/>
          </a:xfrm>
          <a:prstGeom prst="rect">
            <a:avLst/>
          </a:prstGeom>
          <a:noFill/>
        </p:spPr>
      </p:pic>
      <p:pic>
        <p:nvPicPr>
          <p:cNvPr id="49161" name="Picture 3" descr="CHARTS_MAC04 Gilmore"/>
          <p:cNvPicPr>
            <a:picLocks noChangeAspect="1" noChangeArrowheads="1"/>
          </p:cNvPicPr>
          <p:nvPr/>
        </p:nvPicPr>
        <p:blipFill>
          <a:blip r:embed="rId3"/>
          <a:srcRect l="29584" t="89342" b="7233"/>
          <a:stretch>
            <a:fillRect/>
          </a:stretch>
        </p:blipFill>
        <p:spPr bwMode="auto">
          <a:xfrm>
            <a:off x="881937" y="6267144"/>
            <a:ext cx="2926521" cy="2944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3000"/>
                                  </p:stCondLst>
                                  <p:childTnLst>
                                    <p:animMotion origin="layout" path="M 8.33333E-7 7.58908E-7 L 0.48212 7.58908E-7 " pathEditMode="relative" rAng="0" ptsTypes="AA">
                                      <p:cBhvr>
                                        <p:cTn id="6" dur="2000" fill="hold"/>
                                        <p:tgtEl>
                                          <p:spTgt spid="6">
                                            <p:txEl>
                                              <p:pRg st="0" end="0"/>
                                            </p:txEl>
                                          </p:spTgt>
                                        </p:tgtEl>
                                        <p:attrNameLst>
                                          <p:attrName>ppt_x</p:attrName>
                                          <p:attrName>ppt_y</p:attrName>
                                        </p:attrNameLst>
                                      </p:cBhvr>
                                      <p:rCtr x="241" y="0"/>
                                    </p:animMotion>
                                  </p:childTnLst>
                                </p:cTn>
                              </p:par>
                            </p:childTnLst>
                          </p:cTn>
                        </p:par>
                        <p:par>
                          <p:cTn id="7" fill="hold">
                            <p:stCondLst>
                              <p:cond delay="5000"/>
                            </p:stCondLst>
                            <p:childTnLst>
                              <p:par>
                                <p:cTn id="8" presetID="63" presetClass="path" presetSubtype="0" accel="50000" decel="50000" fill="hold" nodeType="afterEffect">
                                  <p:stCondLst>
                                    <p:cond delay="0"/>
                                  </p:stCondLst>
                                  <p:childTnLst>
                                    <p:animMotion origin="layout" path="M 2.77778E-6 4.26192E-6 L 0.47361 4.26192E-6 " pathEditMode="relative" rAng="0" ptsTypes="AA">
                                      <p:cBhvr>
                                        <p:cTn id="9" dur="2000" fill="hold"/>
                                        <p:tgtEl>
                                          <p:spTgt spid="49158"/>
                                        </p:tgtEl>
                                        <p:attrNameLst>
                                          <p:attrName>ppt_x</p:attrName>
                                          <p:attrName>ppt_y</p:attrName>
                                        </p:attrNameLst>
                                      </p:cBhvr>
                                      <p:rCtr x="237" y="0"/>
                                    </p:animMotion>
                                  </p:childTnLst>
                                </p:cTn>
                              </p:par>
                            </p:childTnLst>
                          </p:cTn>
                        </p:par>
                        <p:par>
                          <p:cTn id="10" fill="hold">
                            <p:stCondLst>
                              <p:cond delay="7000"/>
                            </p:stCondLst>
                            <p:childTnLst>
                              <p:par>
                                <p:cTn id="11" presetID="10" presetClass="entr" presetSubtype="0" fill="hold" nodeType="after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fade">
                                      <p:cBhvr>
                                        <p:cTn id="13" dur="2000"/>
                                        <p:tgtEl>
                                          <p:spTgt spid="49159"/>
                                        </p:tgtEl>
                                      </p:cBhvr>
                                    </p:animEffect>
                                  </p:childTnLst>
                                </p:cTn>
                              </p:par>
                              <p:par>
                                <p:cTn id="14" presetID="10" presetClass="entr" presetSubtype="0" fill="hold" nodeType="withEffect">
                                  <p:stCondLst>
                                    <p:cond delay="0"/>
                                  </p:stCondLst>
                                  <p:childTnLst>
                                    <p:set>
                                      <p:cBhvr>
                                        <p:cTn id="15" dur="1" fill="hold">
                                          <p:stCondLst>
                                            <p:cond delay="0"/>
                                          </p:stCondLst>
                                        </p:cTn>
                                        <p:tgtEl>
                                          <p:spTgt spid="49161"/>
                                        </p:tgtEl>
                                        <p:attrNameLst>
                                          <p:attrName>style.visibility</p:attrName>
                                        </p:attrNameLst>
                                      </p:cBhvr>
                                      <p:to>
                                        <p:strVal val="visible"/>
                                      </p:to>
                                    </p:set>
                                    <p:animEffect transition="in" filter="fade">
                                      <p:cBhvr>
                                        <p:cTn id="16" dur="2000"/>
                                        <p:tgtEl>
                                          <p:spTgt spid="49161"/>
                                        </p:tgtEl>
                                      </p:cBhvr>
                                    </p:animEffect>
                                  </p:childTnLst>
                                </p:cTn>
                              </p:par>
                            </p:childTnLst>
                          </p:cTn>
                        </p:par>
                        <p:par>
                          <p:cTn id="17" fill="hold">
                            <p:stCondLst>
                              <p:cond delay="9000"/>
                            </p:stCondLst>
                            <p:childTnLst>
                              <p:par>
                                <p:cTn id="18" presetID="22" presetClass="entr" presetSubtype="1" fill="hold" nodeType="afterEffect">
                                  <p:stCondLst>
                                    <p:cond delay="2500"/>
                                  </p:stCondLst>
                                  <p:childTnLst>
                                    <p:set>
                                      <p:cBhvr>
                                        <p:cTn id="19" dur="1" fill="hold">
                                          <p:stCondLst>
                                            <p:cond delay="0"/>
                                          </p:stCondLst>
                                        </p:cTn>
                                        <p:tgtEl>
                                          <p:spTgt spid="49160"/>
                                        </p:tgtEl>
                                        <p:attrNameLst>
                                          <p:attrName>style.visibility</p:attrName>
                                        </p:attrNameLst>
                                      </p:cBhvr>
                                      <p:to>
                                        <p:strVal val="visible"/>
                                      </p:to>
                                    </p:set>
                                    <p:animEffect transition="in" filter="wipe(up)">
                                      <p:cBhvr>
                                        <p:cTn id="20"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Introducing Data to Students</a:t>
            </a:r>
            <a:endParaRPr lang="en-CA" b="1" dirty="0"/>
          </a:p>
        </p:txBody>
      </p:sp>
      <p:sp>
        <p:nvSpPr>
          <p:cNvPr id="6" name="Content Placeholder 5"/>
          <p:cNvSpPr>
            <a:spLocks noGrp="1"/>
          </p:cNvSpPr>
          <p:nvPr>
            <p:ph sz="quarter" idx="13"/>
          </p:nvPr>
        </p:nvSpPr>
        <p:spPr/>
        <p:txBody>
          <a:bodyPr/>
          <a:lstStyle/>
          <a:p>
            <a:r>
              <a:rPr lang="en-CA" dirty="0" smtClean="0"/>
              <a:t>Consider moving beyond the textbook…</a:t>
            </a:r>
            <a:endParaRPr lang="en-CA" dirty="0"/>
          </a:p>
        </p:txBody>
      </p:sp>
      <p:pic>
        <p:nvPicPr>
          <p:cNvPr id="10" name="Picture 9" descr="Fusion_MMP_Sex_Culture_76 (1)"/>
          <p:cNvPicPr/>
          <p:nvPr/>
        </p:nvPicPr>
        <p:blipFill>
          <a:blip r:embed="rId2" cstate="print"/>
          <a:srcRect/>
          <a:stretch>
            <a:fillRect/>
          </a:stretch>
        </p:blipFill>
        <p:spPr bwMode="auto">
          <a:xfrm>
            <a:off x="4498847" y="2028994"/>
            <a:ext cx="4337671" cy="4485429"/>
          </a:xfrm>
          <a:prstGeom prst="rect">
            <a:avLst/>
          </a:prstGeom>
          <a:noFill/>
          <a:ln w="9525">
            <a:noFill/>
            <a:miter lim="800000"/>
            <a:headEnd/>
            <a:tailEnd/>
          </a:ln>
        </p:spPr>
      </p:pic>
      <p:pic>
        <p:nvPicPr>
          <p:cNvPr id="49154" name="Picture 2" descr="http://www.ontrack-media.net/math7/m7m2l18image2.jpg"/>
          <p:cNvPicPr>
            <a:picLocks noChangeAspect="1" noChangeArrowheads="1"/>
          </p:cNvPicPr>
          <p:nvPr/>
        </p:nvPicPr>
        <p:blipFill>
          <a:blip r:embed="rId3"/>
          <a:srcRect/>
          <a:stretch>
            <a:fillRect/>
          </a:stretch>
        </p:blipFill>
        <p:spPr bwMode="auto">
          <a:xfrm>
            <a:off x="301663" y="3541708"/>
            <a:ext cx="3933825" cy="3086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What do you see in the photo below?</a:t>
            </a:r>
            <a:endParaRPr lang="en-CA" b="1" dirty="0"/>
          </a:p>
        </p:txBody>
      </p:sp>
      <p:pic>
        <p:nvPicPr>
          <p:cNvPr id="5" name="Content Placeholder 4" descr="photo 1.JPG"/>
          <p:cNvPicPr>
            <a:picLocks noGrp="1" noChangeAspect="1"/>
          </p:cNvPicPr>
          <p:nvPr>
            <p:ph idx="1"/>
          </p:nvPr>
        </p:nvPicPr>
        <p:blipFill>
          <a:blip r:embed="rId2" cstate="print"/>
          <a:stretch>
            <a:fillRect/>
          </a:stretch>
        </p:blipFill>
        <p:spPr>
          <a:xfrm>
            <a:off x="1571604" y="164305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hoto 2.JPG"/>
          <p:cNvPicPr>
            <a:picLocks noChangeAspect="1"/>
          </p:cNvPicPr>
          <p:nvPr/>
        </p:nvPicPr>
        <p:blipFill>
          <a:blip r:embed="rId3" cstate="print"/>
          <a:stretch>
            <a:fillRect/>
          </a:stretch>
        </p:blipFill>
        <p:spPr>
          <a:xfrm rot="5400000">
            <a:off x="-276854" y="2062748"/>
            <a:ext cx="5072098" cy="3804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4357686" y="3500438"/>
            <a:ext cx="1428760" cy="1071570"/>
          </a:xfrm>
          <a:prstGeom prst="ellipse">
            <a:avLst/>
          </a:prstGeom>
          <a:noFill/>
          <a:ln w="57150">
            <a:solidFill>
              <a:srgbClr val="FF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4357686" y="4929198"/>
            <a:ext cx="4643470" cy="1661993"/>
          </a:xfrm>
          <a:prstGeom prst="rect">
            <a:avLst/>
          </a:prstGeom>
          <a:noFill/>
        </p:spPr>
        <p:txBody>
          <a:bodyPr wrap="square" rtlCol="0">
            <a:spAutoFit/>
          </a:bodyPr>
          <a:lstStyle/>
          <a:p>
            <a:r>
              <a:rPr lang="en-CA" b="1" dirty="0" smtClean="0"/>
              <a:t>“Many parts of Mississauga are “home” to people who don’t have a home, but instead take shelter in hidden places, like stairwells and doorways, around parks, railways lines, not far from your home, perhaps.”  </a:t>
            </a:r>
            <a:r>
              <a:rPr lang="en-CA" sz="1200" dirty="0" smtClean="0"/>
              <a:t>(Mississauga Life, 2011)</a:t>
            </a:r>
            <a:endParaRPr lang="en-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70000" y="70000"/>
                                    </p:animScale>
                                  </p:childTnLst>
                                </p:cTn>
                              </p:par>
                              <p:par>
                                <p:cTn id="12" presetID="0" presetClass="path" presetSubtype="0" accel="50000" decel="50000" fill="hold" nodeType="withEffect">
                                  <p:stCondLst>
                                    <p:cond delay="0"/>
                                  </p:stCondLst>
                                  <p:childTnLst>
                                    <p:animMotion origin="layout" path="M 3.88889E-6 -4.44444E-6 L 0.23454 -0.11134 " pathEditMode="relative" rAng="0" ptsTypes="AA">
                                      <p:cBhvr>
                                        <p:cTn id="13" dur="2000" fill="hold"/>
                                        <p:tgtEl>
                                          <p:spTgt spid="5"/>
                                        </p:tgtEl>
                                        <p:attrNameLst>
                                          <p:attrName>ppt_x</p:attrName>
                                          <p:attrName>ppt_y</p:attrName>
                                        </p:attrNameLst>
                                      </p:cBhvr>
                                      <p:rCtr x="117" y="-56"/>
                                    </p:animMotion>
                                  </p:childTnLst>
                                </p:cTn>
                              </p:par>
                              <p:par>
                                <p:cTn id="14" presetID="0" presetClass="path" presetSubtype="0" accel="50000" decel="50000" fill="hold" grpId="1" nodeType="withEffect">
                                  <p:stCondLst>
                                    <p:cond delay="0"/>
                                  </p:stCondLst>
                                  <p:childTnLst>
                                    <p:animMotion origin="layout" path="M 2.5E-6 4.07407E-6 L 0.20521 -0.10949 " pathEditMode="relative" rAng="0" ptsTypes="AA">
                                      <p:cBhvr>
                                        <p:cTn id="15" dur="2000" fill="hold"/>
                                        <p:tgtEl>
                                          <p:spTgt spid="7"/>
                                        </p:tgtEl>
                                        <p:attrNameLst>
                                          <p:attrName>ppt_x</p:attrName>
                                          <p:attrName>ppt_y</p:attrName>
                                        </p:attrNameLst>
                                      </p:cBhvr>
                                      <p:rCtr x="103" y="-55"/>
                                    </p:animMotion>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5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Mississauga Shelter Users</a:t>
            </a:r>
            <a:endParaRPr lang="en-CA" b="1" dirty="0"/>
          </a:p>
        </p:txBody>
      </p:sp>
      <p:pic>
        <p:nvPicPr>
          <p:cNvPr id="4" name="Content Placeholder 3" descr="peel homeless circle graph mississauga life 2011.jpg"/>
          <p:cNvPicPr>
            <a:picLocks noGrp="1" noChangeAspect="1"/>
          </p:cNvPicPr>
          <p:nvPr>
            <p:ph idx="1"/>
          </p:nvPr>
        </p:nvPicPr>
        <p:blipFill>
          <a:blip r:embed="rId2" cstate="print"/>
          <a:srcRect t="4870"/>
          <a:stretch>
            <a:fillRect/>
          </a:stretch>
        </p:blipFill>
        <p:spPr>
          <a:xfrm>
            <a:off x="928662" y="1357298"/>
            <a:ext cx="7500990" cy="489046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CA" sz="3800" b="1" dirty="0" smtClean="0"/>
              <a:t>Where do Homeless Canadians Sleep?</a:t>
            </a:r>
            <a:endParaRPr lang="en-CA" sz="3800" b="1" dirty="0"/>
          </a:p>
        </p:txBody>
      </p:sp>
      <p:pic>
        <p:nvPicPr>
          <p:cNvPr id="4" name="Content Placeholder 3" descr="where do canada's homeless sleep every night  circle graph.jpg"/>
          <p:cNvPicPr>
            <a:picLocks noGrp="1" noChangeAspect="1"/>
          </p:cNvPicPr>
          <p:nvPr>
            <p:ph idx="1"/>
          </p:nvPr>
        </p:nvPicPr>
        <p:blipFill>
          <a:blip r:embed="rId2" cstate="print"/>
          <a:stretch>
            <a:fillRect/>
          </a:stretch>
        </p:blipFill>
        <p:spPr>
          <a:xfrm>
            <a:off x="1214414" y="1142984"/>
            <a:ext cx="6672149" cy="3143272"/>
          </a:xfrm>
        </p:spPr>
      </p:pic>
      <p:sp>
        <p:nvSpPr>
          <p:cNvPr id="5" name="TextBox 4"/>
          <p:cNvSpPr txBox="1"/>
          <p:nvPr/>
        </p:nvSpPr>
        <p:spPr>
          <a:xfrm>
            <a:off x="428596" y="4500570"/>
            <a:ext cx="8358246" cy="2154436"/>
          </a:xfrm>
          <a:prstGeom prst="rect">
            <a:avLst/>
          </a:prstGeom>
          <a:noFill/>
        </p:spPr>
        <p:txBody>
          <a:bodyPr wrap="square" rtlCol="0">
            <a:spAutoFit/>
          </a:bodyPr>
          <a:lstStyle/>
          <a:p>
            <a:pPr marL="457200" indent="-457200">
              <a:buFont typeface="+mj-lt"/>
              <a:buAutoNum type="arabicPeriod"/>
            </a:pPr>
            <a:r>
              <a:rPr lang="en-CA" sz="2000" dirty="0" smtClean="0"/>
              <a:t>How many people are homeless in Canada?  Is this an exact or an “average” number? How do you know?</a:t>
            </a:r>
          </a:p>
          <a:p>
            <a:pPr marL="457200" indent="-457200">
              <a:buFont typeface="+mj-lt"/>
              <a:buAutoNum type="arabicPeriod"/>
            </a:pPr>
            <a:r>
              <a:rPr lang="en-CA" sz="2000" dirty="0" smtClean="0"/>
              <a:t>Approximately how many Canadians sleep on the street each night? </a:t>
            </a:r>
            <a:br>
              <a:rPr lang="en-CA" sz="2000" dirty="0" smtClean="0"/>
            </a:br>
            <a:r>
              <a:rPr lang="en-CA" sz="2000" dirty="0" smtClean="0"/>
              <a:t>(Does “approximate” mean the same as “average”?)</a:t>
            </a:r>
          </a:p>
          <a:p>
            <a:pPr marL="457200" indent="-457200">
              <a:buFont typeface="+mj-lt"/>
              <a:buAutoNum type="arabicPeriod"/>
            </a:pPr>
            <a:r>
              <a:rPr lang="en-CA" sz="2000" dirty="0" smtClean="0"/>
              <a:t>What might be an example of “temporary institutional accommodations”?</a:t>
            </a:r>
          </a:p>
          <a:p>
            <a:pPr marL="457200" indent="-457200"/>
            <a:endParaRPr lang="en-CA" sz="1700" dirty="0" smtClean="0"/>
          </a:p>
          <a:p>
            <a:pPr marL="457200" indent="-457200"/>
            <a:r>
              <a:rPr lang="en-CA" sz="1700" b="1" u="sng" dirty="0" smtClean="0"/>
              <a:t>BONUS: </a:t>
            </a:r>
            <a:r>
              <a:rPr lang="en-CA" sz="1700" i="1" dirty="0" smtClean="0"/>
              <a:t>Find Two Spelling Errors!</a:t>
            </a:r>
            <a:endParaRPr lang="en-CA" sz="17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1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10500"/>
                            </p:stCondLst>
                            <p:childTnLst>
                              <p:par>
                                <p:cTn id="17" presetID="10" presetClass="entr" presetSubtype="0" fill="hold" grpId="0" nodeType="afterEffect">
                                  <p:stCondLst>
                                    <p:cond delay="1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   Data Management</a:t>
            </a:r>
            <a:endParaRPr lang="en-CA" dirty="0"/>
          </a:p>
        </p:txBody>
      </p:sp>
      <p:sp>
        <p:nvSpPr>
          <p:cNvPr id="5" name="Subtitle 4"/>
          <p:cNvSpPr>
            <a:spLocks noGrp="1"/>
          </p:cNvSpPr>
          <p:nvPr>
            <p:ph type="subTitle" idx="1"/>
          </p:nvPr>
        </p:nvSpPr>
        <p:spPr/>
        <p:txBody>
          <a:bodyPr/>
          <a:lstStyle/>
          <a:p>
            <a:r>
              <a:rPr lang="en-CA" dirty="0" smtClean="0"/>
              <a:t>More than your Favourite Snack!</a:t>
            </a:r>
            <a:endParaRPr lang="en-CA" dirty="0"/>
          </a:p>
        </p:txBody>
      </p:sp>
      <p:pic>
        <p:nvPicPr>
          <p:cNvPr id="6" name="Picture 5" descr="http://www.future-edge.com/blackboard/MathM3E122/images/snacks.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21192200">
            <a:off x="996419" y="2620477"/>
            <a:ext cx="1447383" cy="1040702"/>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CA" b="1" dirty="0" smtClean="0"/>
              <a:t>Parts of a Graph</a:t>
            </a:r>
            <a:endParaRPr lang="en-CA" b="1" dirty="0"/>
          </a:p>
        </p:txBody>
      </p:sp>
      <p:pic>
        <p:nvPicPr>
          <p:cNvPr id="4" name="Content Placeholder 3" descr="where do canada's homeless sleep every night  circle graph.jpg"/>
          <p:cNvPicPr>
            <a:picLocks noGrp="1" noChangeAspect="1"/>
          </p:cNvPicPr>
          <p:nvPr>
            <p:ph idx="1"/>
          </p:nvPr>
        </p:nvPicPr>
        <p:blipFill>
          <a:blip r:embed="rId2" cstate="print"/>
          <a:stretch>
            <a:fillRect/>
          </a:stretch>
        </p:blipFill>
        <p:spPr>
          <a:xfrm>
            <a:off x="500034" y="1142984"/>
            <a:ext cx="8158222" cy="3843366"/>
          </a:xfrm>
        </p:spPr>
      </p:pic>
      <p:sp>
        <p:nvSpPr>
          <p:cNvPr id="5" name="TextBox 4"/>
          <p:cNvSpPr txBox="1"/>
          <p:nvPr/>
        </p:nvSpPr>
        <p:spPr>
          <a:xfrm>
            <a:off x="500034" y="5072074"/>
            <a:ext cx="8286808" cy="1323439"/>
          </a:xfrm>
          <a:prstGeom prst="rect">
            <a:avLst/>
          </a:prstGeom>
          <a:noFill/>
        </p:spPr>
        <p:txBody>
          <a:bodyPr wrap="square" rtlCol="0">
            <a:spAutoFit/>
          </a:bodyPr>
          <a:lstStyle/>
          <a:p>
            <a:pPr marL="457200" indent="-457200">
              <a:buFont typeface="+mj-lt"/>
              <a:buAutoNum type="arabicPeriod"/>
            </a:pPr>
            <a:r>
              <a:rPr lang="en-CA" sz="2000" dirty="0" smtClean="0"/>
              <a:t>In your notebook, draw a rough sketch of this graph.</a:t>
            </a:r>
          </a:p>
          <a:p>
            <a:pPr marL="457200" indent="-457200">
              <a:buFont typeface="+mj-lt"/>
              <a:buAutoNum type="arabicPeriod"/>
            </a:pPr>
            <a:r>
              <a:rPr lang="en-CA" sz="2000" dirty="0" smtClean="0"/>
              <a:t>Label the following: </a:t>
            </a:r>
            <a:r>
              <a:rPr lang="en-CA" sz="2000" i="1" dirty="0" smtClean="0"/>
              <a:t>Title, Key, Data</a:t>
            </a:r>
          </a:p>
          <a:p>
            <a:pPr marL="457200" indent="-457200">
              <a:buFont typeface="+mj-lt"/>
              <a:buAutoNum type="arabicPeriod"/>
            </a:pPr>
            <a:r>
              <a:rPr lang="en-CA" sz="2000" dirty="0" smtClean="0"/>
              <a:t>What kind of a graph is this?  What other types of graphs are you familiar with?  Why might people choose to show data this way?</a:t>
            </a:r>
            <a:endParaRPr lang="en-CA"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Your Presenter</a:t>
            </a:r>
            <a:endParaRPr lang="en-CA" dirty="0"/>
          </a:p>
        </p:txBody>
      </p:sp>
      <p:sp>
        <p:nvSpPr>
          <p:cNvPr id="5" name="Text Placeholder 4"/>
          <p:cNvSpPr>
            <a:spLocks noGrp="1"/>
          </p:cNvSpPr>
          <p:nvPr>
            <p:ph type="body" idx="1"/>
          </p:nvPr>
        </p:nvSpPr>
        <p:spPr>
          <a:xfrm>
            <a:off x="457200" y="2358233"/>
            <a:ext cx="3822192" cy="639762"/>
          </a:xfrm>
        </p:spPr>
        <p:txBody>
          <a:bodyPr/>
          <a:lstStyle/>
          <a:p>
            <a:r>
              <a:rPr lang="en-CA" dirty="0" smtClean="0"/>
              <a:t>Classroom Teacher, Pilot Mother of Twins</a:t>
            </a:r>
            <a:endParaRPr lang="en-CA" dirty="0"/>
          </a:p>
        </p:txBody>
      </p:sp>
      <p:pic>
        <p:nvPicPr>
          <p:cNvPr id="9" name="Content Placeholder 8" descr="vera flying.jpg"/>
          <p:cNvPicPr>
            <a:picLocks noGrp="1" noChangeAspect="1"/>
          </p:cNvPicPr>
          <p:nvPr>
            <p:ph sz="half" idx="2"/>
          </p:nvPr>
        </p:nvPicPr>
        <p:blipFill>
          <a:blip r:embed="rId2"/>
          <a:srcRect t="13940"/>
          <a:stretch>
            <a:fillRect/>
          </a:stretch>
        </p:blipFill>
        <p:spPr>
          <a:xfrm>
            <a:off x="1219200" y="3220368"/>
            <a:ext cx="2311119" cy="2651935"/>
          </a:xfrm>
          <a:prstGeom prst="rect">
            <a:avLst/>
          </a:prstGeom>
          <a:ln>
            <a:noFill/>
          </a:ln>
          <a:effectLst>
            <a:outerShdw blurRad="292100" dist="139700" dir="2700000" algn="tl" rotWithShape="0">
              <a:srgbClr val="333333">
                <a:alpha val="65000"/>
              </a:srgbClr>
            </a:outerShdw>
          </a:effectLst>
        </p:spPr>
      </p:pic>
      <p:pic>
        <p:nvPicPr>
          <p:cNvPr id="7" name="Content Placeholder 6" descr="may boys playground with tats.jpg"/>
          <p:cNvPicPr>
            <a:picLocks noGrp="1" noChangeAspect="1"/>
          </p:cNvPicPr>
          <p:nvPr>
            <p:ph sz="quarter" idx="4"/>
          </p:nvPr>
        </p:nvPicPr>
        <p:blipFill>
          <a:blip r:embed="rId3" cstate="print"/>
          <a:stretch>
            <a:fillRect/>
          </a:stretch>
        </p:blipFill>
        <p:spPr>
          <a:xfrm>
            <a:off x="4645025" y="3525130"/>
            <a:ext cx="3822700" cy="25049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CA" dirty="0" smtClean="0"/>
              <a:t>Real Life Data</a:t>
            </a:r>
            <a:endParaRPr lang="en-CA" dirty="0"/>
          </a:p>
        </p:txBody>
      </p:sp>
      <p:pic>
        <p:nvPicPr>
          <p:cNvPr id="4" name="Picture 3" descr="gender gap to 2011 all workers.jpg"/>
          <p:cNvPicPr/>
          <p:nvPr/>
        </p:nvPicPr>
        <p:blipFill>
          <a:blip r:embed="rId2" cstate="print"/>
          <a:stretch>
            <a:fillRect/>
          </a:stretch>
        </p:blipFill>
        <p:spPr>
          <a:xfrm>
            <a:off x="1098363" y="2674938"/>
            <a:ext cx="6521440" cy="359397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“We’re Looking For Someone Who Matches your Description”</a:t>
            </a:r>
            <a:endParaRPr lang="en-US" b="1" dirty="0"/>
          </a:p>
        </p:txBody>
      </p:sp>
      <p:sp>
        <p:nvSpPr>
          <p:cNvPr id="3" name="Content Placeholder 2"/>
          <p:cNvSpPr>
            <a:spLocks noGrp="1"/>
          </p:cNvSpPr>
          <p:nvPr>
            <p:ph idx="1"/>
          </p:nvPr>
        </p:nvSpPr>
        <p:spPr>
          <a:xfrm>
            <a:off x="3725945" y="2818614"/>
            <a:ext cx="3759515" cy="3201186"/>
          </a:xfrm>
        </p:spPr>
        <p:txBody>
          <a:bodyPr/>
          <a:lstStyle/>
          <a:p>
            <a:r>
              <a:rPr lang="en-CA" sz="2400" dirty="0" smtClean="0"/>
              <a:t>Let’s watch this graduate of York University tell his story…</a:t>
            </a:r>
          </a:p>
          <a:p>
            <a:pPr marL="0" indent="0">
              <a:buNone/>
            </a:pPr>
            <a:r>
              <a:rPr lang="en-US" sz="900" dirty="0" smtClean="0">
                <a:hlinkClick r:id="rId2"/>
              </a:rPr>
              <a:t/>
            </a:r>
            <a:br>
              <a:rPr lang="en-US" sz="900" dirty="0" smtClean="0">
                <a:hlinkClick r:id="rId2"/>
              </a:rPr>
            </a:br>
            <a:r>
              <a:rPr lang="en-US" sz="900" dirty="0" smtClean="0">
                <a:hlinkClick r:id="rId2"/>
              </a:rPr>
              <a:t>http</a:t>
            </a:r>
            <a:r>
              <a:rPr lang="en-US" sz="900" dirty="0">
                <a:hlinkClick r:id="rId2"/>
              </a:rPr>
              <a:t>://genychances.com</a:t>
            </a:r>
            <a:r>
              <a:rPr lang="en-US" sz="900" dirty="0" smtClean="0">
                <a:hlinkClick r:id="rId2"/>
              </a:rPr>
              <a:t>/</a:t>
            </a:r>
            <a:r>
              <a:rPr lang="en-US" sz="900" dirty="0" smtClean="0"/>
              <a:t> </a:t>
            </a:r>
            <a:r>
              <a:rPr lang="en-US" sz="900" dirty="0" smtClean="0">
                <a:sym typeface="Wingdings" panose="05000000000000000000" pitchFamily="2" charset="2"/>
              </a:rPr>
              <a:t> race  beginning to 1.37</a:t>
            </a:r>
            <a:endParaRPr lang="en-US" sz="900" dirty="0"/>
          </a:p>
        </p:txBody>
      </p:sp>
      <p:pic>
        <p:nvPicPr>
          <p:cNvPr id="4" name="Picture 3"/>
          <p:cNvPicPr>
            <a:picLocks noChangeAspect="1"/>
          </p:cNvPicPr>
          <p:nvPr/>
        </p:nvPicPr>
        <p:blipFill>
          <a:blip r:embed="rId3"/>
          <a:stretch>
            <a:fillRect/>
          </a:stretch>
        </p:blipFill>
        <p:spPr>
          <a:xfrm>
            <a:off x="771565" y="2709462"/>
            <a:ext cx="2779505" cy="30041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972216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 Real Life…</a:t>
            </a:r>
            <a:endParaRPr lang="en-US" b="1" dirty="0"/>
          </a:p>
        </p:txBody>
      </p:sp>
      <p:sp>
        <p:nvSpPr>
          <p:cNvPr id="3" name="Content Placeholder 2"/>
          <p:cNvSpPr>
            <a:spLocks noGrp="1"/>
          </p:cNvSpPr>
          <p:nvPr>
            <p:ph idx="1"/>
          </p:nvPr>
        </p:nvSpPr>
        <p:spPr>
          <a:xfrm>
            <a:off x="660100" y="2657928"/>
            <a:ext cx="8026700" cy="3416300"/>
          </a:xfrm>
        </p:spPr>
        <p:txBody>
          <a:bodyPr>
            <a:noAutofit/>
          </a:bodyPr>
          <a:lstStyle/>
          <a:p>
            <a:pPr marL="0" indent="0">
              <a:buNone/>
            </a:pPr>
            <a:r>
              <a:rPr lang="en-US" sz="2700" i="1" dirty="0"/>
              <a:t>According to results from a </a:t>
            </a:r>
            <a:r>
              <a:rPr lang="en-US" sz="2700" i="1" dirty="0" smtClean="0"/>
              <a:t>recently made Freedom </a:t>
            </a:r>
            <a:r>
              <a:rPr lang="en-US" sz="2700" i="1" dirty="0"/>
              <a:t>of Information </a:t>
            </a:r>
            <a:r>
              <a:rPr lang="en-US" sz="2700" i="1" dirty="0" smtClean="0"/>
              <a:t>request: </a:t>
            </a:r>
            <a:r>
              <a:rPr lang="en-US" sz="2700" i="1" dirty="0"/>
              <a:t>“While blacks make up 8.3 per cent of Toronto’s population, they accounted for 25 per cent of the cards filled out between 2008 and mid-2011. </a:t>
            </a:r>
            <a:endParaRPr lang="en-US" sz="2700" i="1" dirty="0" smtClean="0"/>
          </a:p>
          <a:p>
            <a:pPr marL="0" indent="0">
              <a:buNone/>
            </a:pPr>
            <a:r>
              <a:rPr lang="en-US" sz="2700" i="1" dirty="0" smtClean="0"/>
              <a:t>In </a:t>
            </a:r>
            <a:r>
              <a:rPr lang="en-US" sz="2700" i="1" dirty="0"/>
              <a:t>each of the city’s 72 patrol zones, blacks are more likely than whites to be stopped and carded. The likelihood increases in areas that are predominantly white</a:t>
            </a:r>
            <a:r>
              <a:rPr lang="en-US" sz="2700" i="1" dirty="0" smtClean="0"/>
              <a:t>.”</a:t>
            </a:r>
            <a:endParaRPr lang="en-US" sz="2700" dirty="0"/>
          </a:p>
        </p:txBody>
      </p:sp>
    </p:spTree>
    <p:extLst>
      <p:ext uri="{BB962C8B-B14F-4D97-AF65-F5344CB8AC3E}">
        <p14:creationId xmlns:p14="http://schemas.microsoft.com/office/powerpoint/2010/main" xmlns="" val="3817064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Should</a:t>
            </a:r>
            <a:r>
              <a:rPr lang="en-CA" b="1" dirty="0" smtClean="0"/>
              <a:t> Carding be “Random”?</a:t>
            </a:r>
            <a:endParaRPr lang="en-US" b="1" dirty="0"/>
          </a:p>
        </p:txBody>
      </p:sp>
      <p:sp>
        <p:nvSpPr>
          <p:cNvPr id="3" name="Content Placeholder 2"/>
          <p:cNvSpPr>
            <a:spLocks noGrp="1"/>
          </p:cNvSpPr>
          <p:nvPr>
            <p:ph idx="1"/>
          </p:nvPr>
        </p:nvSpPr>
        <p:spPr>
          <a:xfrm>
            <a:off x="3698421" y="2679700"/>
            <a:ext cx="4611631" cy="3514271"/>
          </a:xfrm>
        </p:spPr>
        <p:txBody>
          <a:bodyPr>
            <a:normAutofit fontScale="77500" lnSpcReduction="20000"/>
          </a:bodyPr>
          <a:lstStyle/>
          <a:p>
            <a:pPr marL="0" indent="0">
              <a:buNone/>
            </a:pPr>
            <a:r>
              <a:rPr lang="en-US" sz="3000" i="1" dirty="0" smtClean="0"/>
              <a:t>Saunders </a:t>
            </a:r>
            <a:r>
              <a:rPr lang="en-US" sz="3000" i="1" dirty="0"/>
              <a:t>said he wants "to eliminate the word 'random'" from the police lexicon, referring to the city's controversial carding policy, which allows officers to collect information from residents even if they have committed no offence.</a:t>
            </a:r>
            <a:endParaRPr lang="en-US" sz="3000" dirty="0"/>
          </a:p>
          <a:p>
            <a:pPr marL="0" indent="0">
              <a:buNone/>
            </a:pPr>
            <a:r>
              <a:rPr lang="en-US" sz="3000" dirty="0"/>
              <a:t> </a:t>
            </a:r>
          </a:p>
          <a:p>
            <a:pPr marL="0" indent="0">
              <a:buNone/>
            </a:pPr>
            <a:r>
              <a:rPr lang="en-US" sz="3000" i="1" dirty="0"/>
              <a:t>There is no reason that word should be in the police lexicon, he said.</a:t>
            </a:r>
            <a:endParaRPr lang="en-US" sz="3000" dirty="0"/>
          </a:p>
          <a:p>
            <a:endParaRPr lang="en-US" dirty="0"/>
          </a:p>
        </p:txBody>
      </p:sp>
      <p:pic>
        <p:nvPicPr>
          <p:cNvPr id="2050" name="Picture 2" descr="http://storage.torontosun.com/v1/dynamic_resize/sws_path/suns-prod-images/1297694357285_ORIGINAL.jpg?quality=80&amp;size=420x"/>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238" y="2679699"/>
            <a:ext cx="3000375" cy="2924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3716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The Facts on “Crime”…</a:t>
            </a:r>
            <a:endParaRPr lang="en-US" b="1" dirty="0"/>
          </a:p>
        </p:txBody>
      </p:sp>
      <p:pic>
        <p:nvPicPr>
          <p:cNvPr id="4098" name="Picture 2" descr="http://genychances.com/wp-content/uploads/sites/8/2014/11/Infographic-Faces-0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7556" y="2219326"/>
            <a:ext cx="5657849" cy="4714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966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enychances.com/wp-content/uploads/sites/8/2014/11/208-Infographic-0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2034" y="1179521"/>
            <a:ext cx="5341491" cy="465711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222050" y="358993"/>
            <a:ext cx="6647974"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chemeClr val="accent5">
                    <a:lumMod val="40000"/>
                    <a:lumOff val="60000"/>
                  </a:schemeClr>
                </a:solidFill>
                <a:effectLst>
                  <a:outerShdw dist="38100" dir="2640000" algn="bl" rotWithShape="0">
                    <a:schemeClr val="accent1"/>
                  </a:outerShdw>
                </a:effectLst>
              </a:rPr>
              <a:t>Life is not Random!</a:t>
            </a:r>
            <a:endParaRPr lang="en-US" sz="5400" b="1" cap="none" spc="0" dirty="0">
              <a:ln w="12700">
                <a:solidFill>
                  <a:schemeClr val="accent1"/>
                </a:solidFill>
                <a:prstDash val="solid"/>
              </a:ln>
              <a:solidFill>
                <a:schemeClr val="accent5">
                  <a:lumMod val="40000"/>
                  <a:lumOff val="60000"/>
                </a:schemeClr>
              </a:solidFill>
              <a:effectLst>
                <a:outerShdw dist="38100" dir="2640000" algn="bl" rotWithShape="0">
                  <a:schemeClr val="accent1"/>
                </a:outerShdw>
              </a:effectLst>
            </a:endParaRPr>
          </a:p>
        </p:txBody>
      </p:sp>
      <p:sp>
        <p:nvSpPr>
          <p:cNvPr id="8" name="TextBox 7"/>
          <p:cNvSpPr txBox="1"/>
          <p:nvPr/>
        </p:nvSpPr>
        <p:spPr>
          <a:xfrm>
            <a:off x="1081373" y="5836634"/>
            <a:ext cx="7636201" cy="646331"/>
          </a:xfrm>
          <a:prstGeom prst="rect">
            <a:avLst/>
          </a:prstGeom>
          <a:noFill/>
        </p:spPr>
        <p:txBody>
          <a:bodyPr wrap="square" rtlCol="0">
            <a:spAutoFit/>
          </a:bodyPr>
          <a:lstStyle/>
          <a:p>
            <a:r>
              <a:rPr lang="en-CA" dirty="0" smtClean="0"/>
              <a:t>Learn more about how gender, ethnicity, sexual identity and other factors affect your future: </a:t>
            </a:r>
            <a:r>
              <a:rPr lang="en-CA" b="1" dirty="0"/>
              <a:t>#</a:t>
            </a:r>
            <a:r>
              <a:rPr lang="en-CA" b="1" dirty="0" err="1"/>
              <a:t>whatarethechances</a:t>
            </a:r>
            <a:r>
              <a:rPr lang="en-CA" b="1" dirty="0"/>
              <a:t> </a:t>
            </a:r>
            <a:r>
              <a:rPr lang="en-CA" dirty="0" smtClean="0"/>
              <a:t> </a:t>
            </a:r>
            <a:endParaRPr lang="en-US" dirty="0"/>
          </a:p>
        </p:txBody>
      </p:sp>
      <p:pic>
        <p:nvPicPr>
          <p:cNvPr id="10" name="Picture 9"/>
          <p:cNvPicPr>
            <a:picLocks noChangeAspect="1"/>
          </p:cNvPicPr>
          <p:nvPr/>
        </p:nvPicPr>
        <p:blipFill>
          <a:blip r:embed="rId3"/>
          <a:stretch>
            <a:fillRect/>
          </a:stretch>
        </p:blipFill>
        <p:spPr>
          <a:xfrm>
            <a:off x="1384370" y="1719221"/>
            <a:ext cx="5903846" cy="3608402"/>
          </a:xfrm>
          <a:prstGeom prst="rect">
            <a:avLst/>
          </a:prstGeom>
        </p:spPr>
      </p:pic>
    </p:spTree>
    <p:extLst>
      <p:ext uri="{BB962C8B-B14F-4D97-AF65-F5344CB8AC3E}">
        <p14:creationId xmlns:p14="http://schemas.microsoft.com/office/powerpoint/2010/main" xmlns="" val="32613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10" presetClass="exit" presetSubtype="0" fill="hold" nodeType="afterEffect">
                                  <p:stCondLst>
                                    <p:cond delay="2250"/>
                                  </p:stCondLst>
                                  <p:childTnLst>
                                    <p:animEffect transition="out" filter="fade">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par>
                                <p:cTn id="13" presetID="10" presetClass="entr" presetSubtype="0" fill="hold" nodeType="withEffect">
                                  <p:stCondLst>
                                    <p:cond delay="2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250"/>
                            </p:stCondLst>
                            <p:childTnLst>
                              <p:par>
                                <p:cTn id="17" presetID="53" presetClass="entr" presetSubtype="16" fill="hold" grpId="0" nodeType="afterEffect">
                                  <p:stCondLst>
                                    <p:cond delay="2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Measurement and Mapping…</a:t>
            </a:r>
            <a:endParaRPr lang="en-US" b="1" dirty="0"/>
          </a:p>
        </p:txBody>
      </p:sp>
      <p:sp>
        <p:nvSpPr>
          <p:cNvPr id="10" name="Content Placeholder 2"/>
          <p:cNvSpPr txBox="1">
            <a:spLocks/>
          </p:cNvSpPr>
          <p:nvPr/>
        </p:nvSpPr>
        <p:spPr bwMode="auto">
          <a:xfrm>
            <a:off x="222816" y="5589202"/>
            <a:ext cx="3662031" cy="1075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defRPr/>
            </a:pPr>
            <a:r>
              <a:rPr kumimoji="0" lang="en-US" sz="2800" b="0" i="1" u="none" strike="noStrike" kern="1200" cap="none" spc="0" normalizeH="0" baseline="0" noProof="0" dirty="0" smtClean="0">
                <a:ln>
                  <a:noFill/>
                </a:ln>
                <a:solidFill>
                  <a:schemeClr val="tx2"/>
                </a:solidFill>
                <a:effectLst/>
                <a:uLnTx/>
                <a:uFillTx/>
                <a:latin typeface="+mn-lt"/>
                <a:ea typeface="+mn-ea"/>
                <a:cs typeface="+mn-cs"/>
              </a:rPr>
              <a:t>Samples</a:t>
            </a:r>
            <a:r>
              <a:rPr kumimoji="0" lang="en-US" sz="2800" b="0" i="1" u="none" strike="noStrike" kern="1200" cap="none" spc="0" normalizeH="0" noProof="0" dirty="0" smtClean="0">
                <a:ln>
                  <a:noFill/>
                </a:ln>
                <a:solidFill>
                  <a:schemeClr val="tx2"/>
                </a:solidFill>
                <a:effectLst/>
                <a:uLnTx/>
                <a:uFillTx/>
                <a:latin typeface="+mn-lt"/>
                <a:ea typeface="+mn-ea"/>
                <a:cs typeface="+mn-cs"/>
              </a:rPr>
              <a:t> on your desk</a:t>
            </a:r>
          </a:p>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defRPr/>
            </a:pPr>
            <a:r>
              <a:rPr lang="en-US" sz="2800" i="1" baseline="0" dirty="0" smtClean="0">
                <a:solidFill>
                  <a:schemeClr val="tx2"/>
                </a:solidFill>
                <a:latin typeface="+mn-lt"/>
                <a:cs typeface="+mn-cs"/>
              </a:rPr>
              <a:t>(page 10 in handout)</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Content Placeholder 6"/>
          <p:cNvSpPr>
            <a:spLocks noGrp="1"/>
          </p:cNvSpPr>
          <p:nvPr>
            <p:ph idx="1"/>
          </p:nvPr>
        </p:nvSpPr>
        <p:spPr/>
        <p:txBody>
          <a:bodyPr/>
          <a:lstStyle/>
          <a:p>
            <a:endParaRPr lang="en-CA"/>
          </a:p>
        </p:txBody>
      </p:sp>
    </p:spTree>
    <p:extLst>
      <p:ext uri="{BB962C8B-B14F-4D97-AF65-F5344CB8AC3E}">
        <p14:creationId xmlns:p14="http://schemas.microsoft.com/office/powerpoint/2010/main" xmlns="" val="3817064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What’s the link to Equity and Social Justice?</a:t>
            </a:r>
            <a:endParaRPr lang="en-CA" dirty="0"/>
          </a:p>
        </p:txBody>
      </p:sp>
      <p:pic>
        <p:nvPicPr>
          <p:cNvPr id="53250" name="Picture 2" descr="MC900078622[1]"/>
          <p:cNvPicPr>
            <a:picLocks noChangeAspect="1" noChangeArrowheads="1"/>
          </p:cNvPicPr>
          <p:nvPr/>
        </p:nvPicPr>
        <p:blipFill>
          <a:blip r:embed="rId2"/>
          <a:srcRect/>
          <a:stretch>
            <a:fillRect/>
          </a:stretch>
        </p:blipFill>
        <p:spPr bwMode="auto">
          <a:xfrm>
            <a:off x="1919194" y="3681995"/>
            <a:ext cx="942975" cy="2028825"/>
          </a:xfrm>
          <a:prstGeom prst="rect">
            <a:avLst/>
          </a:prstGeom>
          <a:noFill/>
          <a:ln w="9525">
            <a:noFill/>
            <a:miter lim="800000"/>
            <a:headEnd/>
            <a:tailEnd/>
          </a:ln>
        </p:spPr>
      </p:pic>
      <p:pic>
        <p:nvPicPr>
          <p:cNvPr id="53251" name="Picture 3"/>
          <p:cNvPicPr>
            <a:picLocks noChangeAspect="1" noChangeArrowheads="1"/>
          </p:cNvPicPr>
          <p:nvPr/>
        </p:nvPicPr>
        <p:blipFill>
          <a:blip r:embed="rId3"/>
          <a:srcRect/>
          <a:stretch>
            <a:fillRect/>
          </a:stretch>
        </p:blipFill>
        <p:spPr bwMode="auto">
          <a:xfrm flipH="1">
            <a:off x="6546503" y="3681995"/>
            <a:ext cx="808037" cy="2243137"/>
          </a:xfrm>
          <a:prstGeom prst="rect">
            <a:avLst/>
          </a:prstGeom>
          <a:noFill/>
          <a:ln w="9525">
            <a:noFill/>
            <a:miter lim="800000"/>
            <a:headEnd/>
            <a:tailEnd/>
          </a:ln>
        </p:spPr>
      </p:pic>
      <p:pic>
        <p:nvPicPr>
          <p:cNvPr id="6" name="Content Placeholder 7" descr="6 cs.png"/>
          <p:cNvPicPr>
            <a:picLocks noGrp="1" noChangeAspect="1"/>
          </p:cNvPicPr>
          <p:nvPr>
            <p:ph sz="quarter" idx="4294967295"/>
          </p:nvPr>
        </p:nvPicPr>
        <p:blipFill>
          <a:blip r:embed="rId4"/>
          <a:stretch>
            <a:fillRect/>
          </a:stretch>
        </p:blipFill>
        <p:spPr>
          <a:xfrm>
            <a:off x="5394419" y="2954215"/>
            <a:ext cx="2926805" cy="3185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00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t>What do you see in the photo?</a:t>
            </a:r>
            <a:endParaRPr lang="en-CA" b="1" dirty="0"/>
          </a:p>
        </p:txBody>
      </p:sp>
      <p:pic>
        <p:nvPicPr>
          <p:cNvPr id="5" name="Picture 4" descr="http://cdn.shopify.com/s/files/1/1006/4622/files/12289528_10153803955362292_550204133455139665_n_copy_1024x1024.jpg?2878867057677072209">
            <a:hlinkClick r:id="rId2"/>
          </p:cNvP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38846" y="1590675"/>
            <a:ext cx="6947276" cy="462075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7595517.jpg"/>
          <p:cNvPicPr>
            <a:picLocks noChangeAspect="1"/>
          </p:cNvPicPr>
          <p:nvPr/>
        </p:nvPicPr>
        <p:blipFill>
          <a:blip r:embed="rId4"/>
          <a:stretch>
            <a:fillRect/>
          </a:stretch>
        </p:blipFill>
        <p:spPr>
          <a:xfrm>
            <a:off x="598850" y="525097"/>
            <a:ext cx="7927468" cy="5942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450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450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71858" cy="4335237"/>
          </a:xfrm>
        </p:spPr>
        <p:txBody>
          <a:bodyPr>
            <a:normAutofit fontScale="90000"/>
          </a:bodyPr>
          <a:lstStyle/>
          <a:p>
            <a:r>
              <a:rPr lang="en-CA" b="1" dirty="0" smtClean="0"/>
              <a:t>Here are two photos... </a:t>
            </a:r>
            <a:br>
              <a:rPr lang="en-CA" b="1" dirty="0" smtClean="0"/>
            </a:br>
            <a:r>
              <a:rPr lang="en-CA" sz="3800" dirty="0" smtClean="0">
                <a:solidFill>
                  <a:schemeClr val="tx2">
                    <a:lumMod val="60000"/>
                    <a:lumOff val="40000"/>
                  </a:schemeClr>
                </a:solidFill>
              </a:rPr>
              <a:t>How do you think the people in each photo are feeling?  Why?  Who are they?</a:t>
            </a:r>
            <a:endParaRPr lang="en-CA" sz="3800" dirty="0">
              <a:solidFill>
                <a:schemeClr val="tx2">
                  <a:lumMod val="60000"/>
                  <a:lumOff val="40000"/>
                </a:schemeClr>
              </a:solidFill>
            </a:endParaRPr>
          </a:p>
        </p:txBody>
      </p:sp>
      <p:pic>
        <p:nvPicPr>
          <p:cNvPr id="3" name="Picture 2" descr="Syrian refugee Mohammad Kurdi arrives in Canada"/>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071934" y="357166"/>
            <a:ext cx="4786346" cy="2738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5" name="Rectangle 1"/>
          <p:cNvSpPr>
            <a:spLocks noChangeArrowheads="1"/>
          </p:cNvSpPr>
          <p:nvPr/>
        </p:nvSpPr>
        <p:spPr bwMode="auto">
          <a:xfrm>
            <a:off x="500034" y="4937387"/>
            <a:ext cx="34290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(TOP) Syrian refugee Mohammad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Kurdi</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third right, smiles while walking with his sister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Tima</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Kurdi</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centre, who lives in the Vancouver area, his wife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Ghousun</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Kurdi</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holding their 5-month-old son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Sherwan</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Kurdi</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right, and sons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Shergo</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14, left, and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Rezan</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8, centre left, after arriving at Vancouver International Airport in Richmond, B.C., on Monday December 28, 2015. (Darryl </a:t>
            </a:r>
            <a:r>
              <a:rPr kumimoji="0" lang="en-US" sz="8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Dyck</a:t>
            </a:r>
            <a:r>
              <a:rPr kumimoji="0" lang="en-US" sz="8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CANADIAN PRESS)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ttps://timedotcom.files.wordpress.com/2014/05/syrian-refugees-turkey-2.jpg?quality=75&amp;strip=color&amp;w=1100">
            <a:hlinkClick r:id="rId3"/>
          </p:cNvPr>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071934" y="3357562"/>
            <a:ext cx="4852681" cy="3271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71472" y="5934670"/>
            <a:ext cx="3143272" cy="461665"/>
          </a:xfrm>
          <a:prstGeom prst="rect">
            <a:avLst/>
          </a:prstGeom>
        </p:spPr>
        <p:txBody>
          <a:bodyPr wrap="square">
            <a:spAutoFit/>
          </a:bodyPr>
          <a:lstStyle/>
          <a:p>
            <a:r>
              <a:rPr lang="en-CA" sz="800" dirty="0" smtClean="0"/>
              <a:t>(BOTTOM) AFP/Getty Images A Syrian refugee family from Aleppo stays under a shelter during a rainy day on March 8, 2014 in </a:t>
            </a:r>
            <a:r>
              <a:rPr lang="en-CA" sz="800" dirty="0" err="1" smtClean="0"/>
              <a:t>Uskudar</a:t>
            </a:r>
            <a:r>
              <a:rPr lang="en-CA" sz="800" dirty="0" smtClean="0"/>
              <a:t>, Istanbul.</a:t>
            </a:r>
            <a:endParaRPr lang="en-CA"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t>“Shoe and Tell”</a:t>
            </a:r>
            <a:endParaRPr lang="en-US" sz="5500" dirty="0"/>
          </a:p>
        </p:txBody>
      </p:sp>
      <p:pic>
        <p:nvPicPr>
          <p:cNvPr id="61443" name="Picture 3" descr="C:\Documents and Settings\vteschow\Local Settings\Temporary Internet Files\Content.IE5\5PXT5A0X\MC900370022[1].wmf"/>
          <p:cNvPicPr>
            <a:picLocks noChangeAspect="1" noChangeArrowheads="1"/>
          </p:cNvPicPr>
          <p:nvPr/>
        </p:nvPicPr>
        <p:blipFill>
          <a:blip r:embed="rId3"/>
          <a:srcRect/>
          <a:stretch>
            <a:fillRect/>
          </a:stretch>
        </p:blipFill>
        <p:spPr bwMode="auto">
          <a:xfrm>
            <a:off x="457200" y="2363189"/>
            <a:ext cx="4239759" cy="396567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What do you already know about...</a:t>
            </a:r>
            <a:endParaRPr lang="en-CA" b="1" dirty="0"/>
          </a:p>
        </p:txBody>
      </p:sp>
      <p:sp>
        <p:nvSpPr>
          <p:cNvPr id="3" name="Content Placeholder 2"/>
          <p:cNvSpPr>
            <a:spLocks noGrp="1"/>
          </p:cNvSpPr>
          <p:nvPr>
            <p:ph idx="1"/>
          </p:nvPr>
        </p:nvSpPr>
        <p:spPr>
          <a:xfrm>
            <a:off x="1428728" y="2456436"/>
            <a:ext cx="7258072" cy="3669727"/>
          </a:xfrm>
        </p:spPr>
        <p:txBody>
          <a:bodyPr/>
          <a:lstStyle/>
          <a:p>
            <a:r>
              <a:rPr lang="en-CA" dirty="0" smtClean="0"/>
              <a:t>Refugees (what is a refugee?)</a:t>
            </a:r>
          </a:p>
          <a:p>
            <a:r>
              <a:rPr lang="en-CA" dirty="0" smtClean="0"/>
              <a:t>Syria? Europe?</a:t>
            </a:r>
          </a:p>
          <a:p>
            <a:r>
              <a:rPr lang="en-CA" dirty="0" smtClean="0"/>
              <a:t>The Syrian refugee Crisis?</a:t>
            </a:r>
          </a:p>
          <a:p>
            <a:r>
              <a:rPr lang="en-CA" dirty="0" smtClean="0"/>
              <a:t>What Canada is doing to help?</a:t>
            </a:r>
            <a:endParaRPr lang="en-CA" dirty="0"/>
          </a:p>
        </p:txBody>
      </p:sp>
      <p:pic>
        <p:nvPicPr>
          <p:cNvPr id="48130" name="Picture 2" descr="C:\Users\p0036168\AppData\Local\Microsoft\Windows\Temporary Internet Files\Content.IE5\OPKZYFUK\think_smiley[1].gif"/>
          <p:cNvPicPr>
            <a:picLocks noChangeAspect="1" noChangeArrowheads="1"/>
          </p:cNvPicPr>
          <p:nvPr/>
        </p:nvPicPr>
        <p:blipFill>
          <a:blip r:embed="rId2" cstate="print"/>
          <a:srcRect/>
          <a:stretch>
            <a:fillRect/>
          </a:stretch>
        </p:blipFill>
        <p:spPr bwMode="auto">
          <a:xfrm>
            <a:off x="480255" y="1799872"/>
            <a:ext cx="948473" cy="1500198"/>
          </a:xfrm>
          <a:prstGeom prst="rect">
            <a:avLst/>
          </a:prstGeom>
          <a:noFill/>
        </p:spPr>
      </p:pic>
      <p:pic>
        <p:nvPicPr>
          <p:cNvPr id="48131" name="Picture 3" descr="C:\Users\p0036168\AppData\Local\Microsoft\Windows\Temporary Internet Files\Content.IE5\E6Y7AQU2\turnandtalk[1].jpg"/>
          <p:cNvPicPr>
            <a:picLocks noChangeAspect="1" noChangeArrowheads="1"/>
          </p:cNvPicPr>
          <p:nvPr/>
        </p:nvPicPr>
        <p:blipFill>
          <a:blip r:embed="rId3" cstate="print"/>
          <a:srcRect/>
          <a:stretch>
            <a:fillRect/>
          </a:stretch>
        </p:blipFill>
        <p:spPr bwMode="auto">
          <a:xfrm>
            <a:off x="5643570" y="4214818"/>
            <a:ext cx="2857520"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5000"/>
                                  </p:stCondLst>
                                  <p:childTnLst>
                                    <p:set>
                                      <p:cBhvr>
                                        <p:cTn id="26" dur="1" fill="hold">
                                          <p:stCondLst>
                                            <p:cond delay="0"/>
                                          </p:stCondLst>
                                        </p:cTn>
                                        <p:tgtEl>
                                          <p:spTgt spid="48131"/>
                                        </p:tgtEl>
                                        <p:attrNameLst>
                                          <p:attrName>style.visibility</p:attrName>
                                        </p:attrNameLst>
                                      </p:cBhvr>
                                      <p:to>
                                        <p:strVal val="visible"/>
                                      </p:to>
                                    </p:set>
                                    <p:animEffect transition="in" filter="fade">
                                      <p:cBhvr>
                                        <p:cTn id="27"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0036168\AppData\Local\Microsoft\Windows\Temporary Internet Files\Content.IE5\M7ERBRVG\movie-reel[1].jpg">
            <a:hlinkClick r:id="rId2"/>
          </p:cNvPr>
          <p:cNvPicPr>
            <a:picLocks noGrp="1" noChangeAspect="1" noChangeArrowheads="1"/>
          </p:cNvPicPr>
          <p:nvPr>
            <p:ph sz="half" idx="4294967295"/>
          </p:nvPr>
        </p:nvPicPr>
        <p:blipFill>
          <a:blip r:embed="rId3" cstate="print"/>
          <a:stretch>
            <a:fillRect/>
          </a:stretch>
        </p:blipFill>
        <p:spPr bwMode="auto">
          <a:xfrm>
            <a:off x="663776" y="1931602"/>
            <a:ext cx="3359984" cy="4194561"/>
          </a:xfrm>
          <a:prstGeom prst="rect">
            <a:avLst/>
          </a:prstGeom>
          <a:ln>
            <a:noFill/>
          </a:ln>
          <a:effectLst>
            <a:softEdge rad="112500"/>
          </a:effectLst>
        </p:spPr>
      </p:pic>
      <p:sp>
        <p:nvSpPr>
          <p:cNvPr id="6" name="Content Placeholder 5"/>
          <p:cNvSpPr>
            <a:spLocks noGrp="1"/>
          </p:cNvSpPr>
          <p:nvPr>
            <p:ph sz="half" idx="4294967295"/>
          </p:nvPr>
        </p:nvSpPr>
        <p:spPr>
          <a:xfrm>
            <a:off x="4648200" y="3338372"/>
            <a:ext cx="4038600" cy="2787791"/>
          </a:xfrm>
          <a:prstGeom prst="rect">
            <a:avLst/>
          </a:prstGeom>
        </p:spPr>
        <p:txBody>
          <a:bodyPr/>
          <a:lstStyle/>
          <a:p>
            <a:r>
              <a:rPr lang="en-CA" dirty="0" smtClean="0"/>
              <a:t>“We </a:t>
            </a:r>
            <a:r>
              <a:rPr lang="en-CA" smtClean="0"/>
              <a:t>Walk Together</a:t>
            </a:r>
            <a:r>
              <a:rPr lang="en-CA" dirty="0" smtClean="0"/>
              <a:t>…”</a:t>
            </a:r>
          </a:p>
          <a:p>
            <a:r>
              <a:rPr lang="en-CA" dirty="0" smtClean="0"/>
              <a:t>As we watch, what questions do you have?</a:t>
            </a:r>
            <a:endParaRPr lang="en-CA" dirty="0"/>
          </a:p>
        </p:txBody>
      </p:sp>
      <p:sp>
        <p:nvSpPr>
          <p:cNvPr id="7" name="Title 6"/>
          <p:cNvSpPr>
            <a:spLocks noGrp="1"/>
          </p:cNvSpPr>
          <p:nvPr>
            <p:ph type="title"/>
          </p:nvPr>
        </p:nvSpPr>
        <p:spPr/>
        <p:txBody>
          <a:bodyPr/>
          <a:lstStyle/>
          <a:p>
            <a:r>
              <a:rPr lang="en-CA" dirty="0" smtClean="0"/>
              <a:t>Syrian Refugee Inquiry</a:t>
            </a:r>
            <a:endParaRPr lang="en-CA" dirty="0"/>
          </a:p>
        </p:txBody>
      </p:sp>
      <p:sp>
        <p:nvSpPr>
          <p:cNvPr id="9" name="TextBox 8"/>
          <p:cNvSpPr txBox="1"/>
          <p:nvPr/>
        </p:nvSpPr>
        <p:spPr>
          <a:xfrm>
            <a:off x="357158" y="6072206"/>
            <a:ext cx="1571636" cy="369332"/>
          </a:xfrm>
          <a:prstGeom prst="rect">
            <a:avLst/>
          </a:prstGeom>
          <a:noFill/>
        </p:spPr>
        <p:txBody>
          <a:bodyPr wrap="square" rtlCol="0">
            <a:spAutoFit/>
          </a:bodyPr>
          <a:lstStyle/>
          <a:p>
            <a:r>
              <a:rPr lang="en-CA" dirty="0" smtClean="0"/>
              <a:t>Watch to :50</a:t>
            </a:r>
            <a:endParaRPr lang="en-CA" dirty="0"/>
          </a:p>
        </p:txBody>
      </p:sp>
      <p:sp>
        <p:nvSpPr>
          <p:cNvPr id="8" name="Rectangle 7"/>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pp 11-14!)</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sp>
        <p:nvSpPr>
          <p:cNvPr id="10" name="Rectangle 9"/>
          <p:cNvSpPr/>
          <p:nvPr/>
        </p:nvSpPr>
        <p:spPr>
          <a:xfrm>
            <a:off x="4179728" y="5241209"/>
            <a:ext cx="4572000" cy="369332"/>
          </a:xfrm>
          <a:prstGeom prst="rect">
            <a:avLst/>
          </a:prstGeom>
        </p:spPr>
        <p:txBody>
          <a:bodyPr>
            <a:spAutoFit/>
          </a:bodyPr>
          <a:lstStyle/>
          <a:p>
            <a:r>
              <a:rPr lang="en-CA" sz="900" dirty="0" smtClean="0"/>
              <a:t>http://www.theguardian.com/world/video/2015/sep/10/we-walk-together-a-syrian-familys-journey-to-the-heart-of-europe-video</a:t>
            </a:r>
            <a:endParaRPr lang="en-CA" sz="9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sp.jpg"/>
          <p:cNvPicPr>
            <a:picLocks noChangeAspect="1"/>
          </p:cNvPicPr>
          <p:nvPr/>
        </p:nvPicPr>
        <p:blipFill>
          <a:blip r:embed="rId2"/>
          <a:stretch>
            <a:fillRect/>
          </a:stretch>
        </p:blipFill>
        <p:spPr>
          <a:xfrm>
            <a:off x="726840" y="525415"/>
            <a:ext cx="5377624" cy="40332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Checking in </a:t>
            </a:r>
            <a:r>
              <a:rPr lang="en-CA" dirty="0" err="1" smtClean="0"/>
              <a:t>Enroute</a:t>
            </a:r>
            <a:endParaRPr lang="en-CA" dirty="0"/>
          </a:p>
        </p:txBody>
      </p:sp>
      <p:sp>
        <p:nvSpPr>
          <p:cNvPr id="11" name="Content Placeholder 10"/>
          <p:cNvSpPr>
            <a:spLocks noGrp="1"/>
          </p:cNvSpPr>
          <p:nvPr>
            <p:ph sz="quarter" idx="14"/>
          </p:nvPr>
        </p:nvSpPr>
        <p:spPr>
          <a:xfrm>
            <a:off x="4934514" y="2851412"/>
            <a:ext cx="3532830" cy="3275067"/>
          </a:xfrm>
        </p:spPr>
        <p:txBody>
          <a:bodyPr/>
          <a:lstStyle/>
          <a:p>
            <a:r>
              <a:rPr lang="en-CA" dirty="0" smtClean="0"/>
              <a:t>Every 10 minutes:</a:t>
            </a:r>
          </a:p>
          <a:p>
            <a:pPr lvl="1"/>
            <a:r>
              <a:rPr lang="en-CA" i="1" dirty="0" smtClean="0"/>
              <a:t>How are you feeling?</a:t>
            </a:r>
          </a:p>
          <a:p>
            <a:pPr lvl="1"/>
            <a:r>
              <a:rPr lang="en-CA" i="1" dirty="0" smtClean="0"/>
              <a:t>How far have we gone?</a:t>
            </a:r>
            <a:endParaRPr lang="en-CA"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ing back to school.jpg"/>
          <p:cNvPicPr>
            <a:picLocks noChangeAspect="1"/>
          </p:cNvPicPr>
          <p:nvPr/>
        </p:nvPicPr>
        <p:blipFill>
          <a:blip r:embed="rId2"/>
          <a:stretch>
            <a:fillRect/>
          </a:stretch>
        </p:blipFill>
        <p:spPr>
          <a:xfrm>
            <a:off x="555198" y="1606047"/>
            <a:ext cx="5377624" cy="4033218"/>
          </a:xfrm>
          <a:prstGeom prst="rect">
            <a:avLst/>
          </a:prstGeom>
          <a:ln>
            <a:noFill/>
          </a:ln>
          <a:effectLst>
            <a:outerShdw blurRad="190500" algn="tl" rotWithShape="0">
              <a:srgbClr val="000000">
                <a:alpha val="70000"/>
              </a:srgbClr>
            </a:outerShdw>
          </a:effectLst>
        </p:spPr>
      </p:pic>
      <p:pic>
        <p:nvPicPr>
          <p:cNvPr id="9" name="Picture 8" descr="Lise pedometer.jpg"/>
          <p:cNvPicPr>
            <a:picLocks noChangeAspect="1"/>
          </p:cNvPicPr>
          <p:nvPr/>
        </p:nvPicPr>
        <p:blipFill>
          <a:blip r:embed="rId3" cstate="print"/>
          <a:stretch>
            <a:fillRect/>
          </a:stretch>
        </p:blipFill>
        <p:spPr>
          <a:xfrm>
            <a:off x="6335624" y="2185209"/>
            <a:ext cx="2363213" cy="4203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math.jpg"/>
          <p:cNvPicPr>
            <a:picLocks noChangeAspect="1"/>
          </p:cNvPicPr>
          <p:nvPr/>
        </p:nvPicPr>
        <p:blipFill>
          <a:blip r:embed="rId2"/>
          <a:srcRect l="4558"/>
          <a:stretch>
            <a:fillRect/>
          </a:stretch>
        </p:blipFill>
        <p:spPr>
          <a:xfrm>
            <a:off x="1709766" y="1590675"/>
            <a:ext cx="5978768" cy="46982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p:cNvSpPr>
            <a:spLocks noGrp="1"/>
          </p:cNvSpPr>
          <p:nvPr>
            <p:ph type="title"/>
          </p:nvPr>
        </p:nvSpPr>
        <p:spPr/>
        <p:txBody>
          <a:bodyPr/>
          <a:lstStyle/>
          <a:p>
            <a:r>
              <a:rPr lang="en-CA" dirty="0" smtClean="0"/>
              <a:t>Where’s the Math?</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Consolidate</a:t>
            </a:r>
            <a:endParaRPr lang="en-CA" dirty="0"/>
          </a:p>
        </p:txBody>
      </p:sp>
      <p:sp>
        <p:nvSpPr>
          <p:cNvPr id="5" name="Text Placeholder 4"/>
          <p:cNvSpPr>
            <a:spLocks noGrp="1"/>
          </p:cNvSpPr>
          <p:nvPr>
            <p:ph type="body" idx="1"/>
          </p:nvPr>
        </p:nvSpPr>
        <p:spPr/>
        <p:txBody>
          <a:bodyPr/>
          <a:lstStyle/>
          <a:p>
            <a:r>
              <a:rPr lang="en-CA" dirty="0" smtClean="0"/>
              <a:t>Time for Planning</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617" y="2674938"/>
            <a:ext cx="7877907" cy="3451225"/>
          </a:xfrm>
        </p:spPr>
        <p:txBody>
          <a:bodyPr/>
          <a:lstStyle/>
          <a:p>
            <a:r>
              <a:rPr lang="en-CA" sz="2200" dirty="0" smtClean="0"/>
              <a:t>Try your hand at planning a lesson that integrates an Equity </a:t>
            </a:r>
            <a:br>
              <a:rPr lang="en-CA" sz="2200" dirty="0" smtClean="0"/>
            </a:br>
            <a:r>
              <a:rPr lang="en-CA" sz="2200" dirty="0" smtClean="0"/>
              <a:t>or Social Justice issue, or one that uses this issue as its focus</a:t>
            </a:r>
          </a:p>
          <a:p>
            <a:r>
              <a:rPr lang="en-CA" sz="2200" dirty="0" smtClean="0"/>
              <a:t>Another option: Take an existing lesson you teach, and modify it to incorporate a social justice issue</a:t>
            </a:r>
          </a:p>
          <a:p>
            <a:r>
              <a:rPr lang="en-CA" sz="2200" dirty="0" smtClean="0"/>
              <a:t>You may choose to work alone, w/ a partner or as a table group</a:t>
            </a:r>
            <a:endParaRPr lang="en-CA" sz="2200" dirty="0"/>
          </a:p>
        </p:txBody>
      </p:sp>
      <p:sp>
        <p:nvSpPr>
          <p:cNvPr id="3" name="Title 2"/>
          <p:cNvSpPr>
            <a:spLocks noGrp="1"/>
          </p:cNvSpPr>
          <p:nvPr>
            <p:ph type="title"/>
          </p:nvPr>
        </p:nvSpPr>
        <p:spPr/>
        <p:txBody>
          <a:bodyPr/>
          <a:lstStyle/>
          <a:p>
            <a:r>
              <a:rPr lang="en-CA" b="1" dirty="0" smtClean="0">
                <a:sym typeface="Wingdings" pitchFamily="2" charset="2"/>
              </a:rPr>
              <a:t> </a:t>
            </a:r>
            <a:r>
              <a:rPr lang="en-CA" b="1" dirty="0" smtClean="0"/>
              <a:t>Now YOU Try! </a:t>
            </a:r>
            <a:r>
              <a:rPr lang="en-CA" b="1" dirty="0" smtClean="0">
                <a:sym typeface="Wingdings" pitchFamily="2" charset="2"/>
              </a:rPr>
              <a:t></a:t>
            </a:r>
            <a:endParaRPr lang="en-CA" b="1" dirty="0"/>
          </a:p>
        </p:txBody>
      </p:sp>
      <p:sp>
        <p:nvSpPr>
          <p:cNvPr id="4" name="Rectangle 3"/>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pp 15-18!)</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pic>
        <p:nvPicPr>
          <p:cNvPr id="4097" name="Picture 1" descr="C:\Users\teschow\AppData\Local\Microsoft\Windows\INetCache\IE\QZ6OJMHA\Emoji_u23f3.svg[1].png"/>
          <p:cNvPicPr>
            <a:picLocks noChangeAspect="1" noChangeArrowheads="1"/>
          </p:cNvPicPr>
          <p:nvPr/>
        </p:nvPicPr>
        <p:blipFill>
          <a:blip r:embed="rId2" cstate="print"/>
          <a:srcRect/>
          <a:stretch>
            <a:fillRect/>
          </a:stretch>
        </p:blipFill>
        <p:spPr bwMode="auto">
          <a:xfrm>
            <a:off x="976622" y="5080600"/>
            <a:ext cx="1433879" cy="1433879"/>
          </a:xfrm>
          <a:prstGeom prst="rect">
            <a:avLst/>
          </a:prstGeom>
          <a:noFill/>
        </p:spPr>
      </p:pic>
      <p:sp>
        <p:nvSpPr>
          <p:cNvPr id="6" name="Rectangle 5"/>
          <p:cNvSpPr/>
          <p:nvPr/>
        </p:nvSpPr>
        <p:spPr>
          <a:xfrm>
            <a:off x="2323180" y="5399830"/>
            <a:ext cx="3950120" cy="769441"/>
          </a:xfrm>
          <a:prstGeom prst="rect">
            <a:avLst/>
          </a:prstGeom>
          <a:noFill/>
        </p:spPr>
        <p:txBody>
          <a:bodyPr wrap="none" lIns="91440" tIns="45720" rIns="91440" bIns="45720">
            <a:spAutoFit/>
          </a:bodyPr>
          <a:lstStyle/>
          <a:p>
            <a:pPr algn="ctr"/>
            <a:r>
              <a:rPr lang="en-US" sz="44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15-20 minutes</a:t>
            </a:r>
            <a:endParaRPr lang="en-US" sz="44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6000"/>
                                  </p:stCondLst>
                                  <p:childTnLst>
                                    <p:set>
                                      <p:cBhvr>
                                        <p:cTn id="6" dur="1" fill="hold">
                                          <p:stCondLst>
                                            <p:cond delay="0"/>
                                          </p:stCondLst>
                                        </p:cTn>
                                        <p:tgtEl>
                                          <p:spTgt spid="4097"/>
                                        </p:tgtEl>
                                        <p:attrNameLst>
                                          <p:attrName>style.visibility</p:attrName>
                                        </p:attrNameLst>
                                      </p:cBhvr>
                                      <p:to>
                                        <p:strVal val="visible"/>
                                      </p:to>
                                    </p:set>
                                    <p:animEffect transition="in" filter="wipe(down)">
                                      <p:cBhvr>
                                        <p:cTn id="7" dur="580">
                                          <p:stCondLst>
                                            <p:cond delay="0"/>
                                          </p:stCondLst>
                                        </p:cTn>
                                        <p:tgtEl>
                                          <p:spTgt spid="4097"/>
                                        </p:tgtEl>
                                      </p:cBhvr>
                                    </p:animEffect>
                                    <p:anim calcmode="lin" valueType="num">
                                      <p:cBhvr>
                                        <p:cTn id="8" dur="1822" tmFilter="0,0; 0.14,0.36; 0.43,0.73; 0.71,0.91; 1.0,1.0">
                                          <p:stCondLst>
                                            <p:cond delay="0"/>
                                          </p:stCondLst>
                                        </p:cTn>
                                        <p:tgtEl>
                                          <p:spTgt spid="40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7"/>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7"/>
                                        </p:tgtEl>
                                      </p:cBhvr>
                                      <p:to x="100000" y="60000"/>
                                    </p:animScale>
                                    <p:animScale>
                                      <p:cBhvr>
                                        <p:cTn id="14" dur="166" decel="50000">
                                          <p:stCondLst>
                                            <p:cond delay="676"/>
                                          </p:stCondLst>
                                        </p:cTn>
                                        <p:tgtEl>
                                          <p:spTgt spid="4097"/>
                                        </p:tgtEl>
                                      </p:cBhvr>
                                      <p:to x="100000" y="100000"/>
                                    </p:animScale>
                                    <p:animScale>
                                      <p:cBhvr>
                                        <p:cTn id="15" dur="26">
                                          <p:stCondLst>
                                            <p:cond delay="1312"/>
                                          </p:stCondLst>
                                        </p:cTn>
                                        <p:tgtEl>
                                          <p:spTgt spid="4097"/>
                                        </p:tgtEl>
                                      </p:cBhvr>
                                      <p:to x="100000" y="80000"/>
                                    </p:animScale>
                                    <p:animScale>
                                      <p:cBhvr>
                                        <p:cTn id="16" dur="166" decel="50000">
                                          <p:stCondLst>
                                            <p:cond delay="1338"/>
                                          </p:stCondLst>
                                        </p:cTn>
                                        <p:tgtEl>
                                          <p:spTgt spid="4097"/>
                                        </p:tgtEl>
                                      </p:cBhvr>
                                      <p:to x="100000" y="100000"/>
                                    </p:animScale>
                                    <p:animScale>
                                      <p:cBhvr>
                                        <p:cTn id="17" dur="26">
                                          <p:stCondLst>
                                            <p:cond delay="1642"/>
                                          </p:stCondLst>
                                        </p:cTn>
                                        <p:tgtEl>
                                          <p:spTgt spid="4097"/>
                                        </p:tgtEl>
                                      </p:cBhvr>
                                      <p:to x="100000" y="90000"/>
                                    </p:animScale>
                                    <p:animScale>
                                      <p:cBhvr>
                                        <p:cTn id="18" dur="166" decel="50000">
                                          <p:stCondLst>
                                            <p:cond delay="1668"/>
                                          </p:stCondLst>
                                        </p:cTn>
                                        <p:tgtEl>
                                          <p:spTgt spid="4097"/>
                                        </p:tgtEl>
                                      </p:cBhvr>
                                      <p:to x="100000" y="100000"/>
                                    </p:animScale>
                                    <p:animScale>
                                      <p:cBhvr>
                                        <p:cTn id="19" dur="26">
                                          <p:stCondLst>
                                            <p:cond delay="1808"/>
                                          </p:stCondLst>
                                        </p:cTn>
                                        <p:tgtEl>
                                          <p:spTgt spid="4097"/>
                                        </p:tgtEl>
                                      </p:cBhvr>
                                      <p:to x="100000" y="95000"/>
                                    </p:animScale>
                                    <p:animScale>
                                      <p:cBhvr>
                                        <p:cTn id="20" dur="166" decel="50000">
                                          <p:stCondLst>
                                            <p:cond delay="1834"/>
                                          </p:stCondLst>
                                        </p:cTn>
                                        <p:tgtEl>
                                          <p:spTgt spid="4097"/>
                                        </p:tgtEl>
                                      </p:cBhvr>
                                      <p:to x="100000" y="100000"/>
                                    </p:animScale>
                                  </p:childTnLst>
                                </p:cTn>
                              </p:par>
                            </p:childTnLst>
                          </p:cTn>
                        </p:par>
                        <p:par>
                          <p:cTn id="21" fill="hold">
                            <p:stCondLst>
                              <p:cond delay="8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gtEl>
                                        <p:attrNameLst>
                                          <p:attrName>fillcolor</p:attrName>
                                        </p:attrNameLst>
                                      </p:cBhvr>
                                      <p:tavLst>
                                        <p:tav tm="0">
                                          <p:val>
                                            <p:clrVal>
                                              <a:schemeClr val="accent2"/>
                                            </p:clrVal>
                                          </p:val>
                                        </p:tav>
                                        <p:tav tm="50000">
                                          <p:val>
                                            <p:clrVal>
                                              <a:schemeClr val="hlink"/>
                                            </p:clrVal>
                                          </p:val>
                                        </p:tav>
                                      </p:tavLst>
                                    </p:anim>
                                    <p:set>
                                      <p:cBhvr>
                                        <p:cTn id="2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Debrief</a:t>
            </a:r>
            <a:endParaRPr lang="en-CA" dirty="0"/>
          </a:p>
        </p:txBody>
      </p:sp>
      <p:sp>
        <p:nvSpPr>
          <p:cNvPr id="5" name="Text Placeholder 4"/>
          <p:cNvSpPr>
            <a:spLocks noGrp="1"/>
          </p:cNvSpPr>
          <p:nvPr>
            <p:ph type="body" idx="1"/>
          </p:nvPr>
        </p:nvSpPr>
        <p:spPr/>
        <p:txBody>
          <a:bodyPr/>
          <a:lstStyle/>
          <a:p>
            <a:r>
              <a:rPr lang="en-CA" dirty="0" smtClean="0"/>
              <a:t>Sharing Ideas, Questions, Concerns, Reflections</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vteschow\Local Settings\Temporary Internet Files\Content.IE5\V52F0B1N\MCj01872170000[1].wmf"/>
          <p:cNvPicPr>
            <a:picLocks noChangeAspect="1" noChangeArrowheads="1"/>
          </p:cNvPicPr>
          <p:nvPr/>
        </p:nvPicPr>
        <p:blipFill>
          <a:blip r:embed="rId3" cstate="print"/>
          <a:srcRect/>
          <a:stretch>
            <a:fillRect/>
          </a:stretch>
        </p:blipFill>
        <p:spPr bwMode="auto">
          <a:xfrm>
            <a:off x="3886200" y="2749137"/>
            <a:ext cx="1206972" cy="2133600"/>
          </a:xfrm>
          <a:prstGeom prst="rect">
            <a:avLst/>
          </a:prstGeom>
          <a:noFill/>
        </p:spPr>
      </p:pic>
      <p:pic>
        <p:nvPicPr>
          <p:cNvPr id="1031" name="Picture 7" descr="C:\Documents and Settings\vteschow\Local Settings\Temporary Internet Files\Content.IE5\8LEV81IZ\MCj02833910000[1].wmf"/>
          <p:cNvPicPr>
            <a:picLocks noChangeAspect="1" noChangeArrowheads="1"/>
          </p:cNvPicPr>
          <p:nvPr/>
        </p:nvPicPr>
        <p:blipFill>
          <a:blip r:embed="rId4" cstate="print"/>
          <a:srcRect/>
          <a:stretch>
            <a:fillRect/>
          </a:stretch>
        </p:blipFill>
        <p:spPr bwMode="auto">
          <a:xfrm>
            <a:off x="5029200" y="4044537"/>
            <a:ext cx="1387566" cy="1371600"/>
          </a:xfrm>
          <a:prstGeom prst="rect">
            <a:avLst/>
          </a:prstGeom>
          <a:noFill/>
        </p:spPr>
      </p:pic>
      <p:pic>
        <p:nvPicPr>
          <p:cNvPr id="1033" name="Picture 9" descr="C:\Documents and Settings\vteschow\Local Settings\Temporary Internet Files\Content.IE5\0LQZ4XIF\MCSY01268_0000[1].wmf"/>
          <p:cNvPicPr>
            <a:picLocks noChangeAspect="1" noChangeArrowheads="1"/>
          </p:cNvPicPr>
          <p:nvPr/>
        </p:nvPicPr>
        <p:blipFill>
          <a:blip r:embed="rId5" cstate="print"/>
          <a:srcRect/>
          <a:stretch>
            <a:fillRect/>
          </a:stretch>
        </p:blipFill>
        <p:spPr bwMode="auto">
          <a:xfrm>
            <a:off x="457200" y="2444337"/>
            <a:ext cx="2196310" cy="1828800"/>
          </a:xfrm>
          <a:prstGeom prst="rect">
            <a:avLst/>
          </a:prstGeom>
          <a:noFill/>
        </p:spPr>
      </p:pic>
      <p:pic>
        <p:nvPicPr>
          <p:cNvPr id="1029" name="Picture 5" descr="C:\Documents and Settings\vteschow\Local Settings\Temporary Internet Files\Content.IE5\JI3TU0V5\MCSY01860_0000[1].wmf"/>
          <p:cNvPicPr>
            <a:picLocks noChangeAspect="1" noChangeArrowheads="1"/>
          </p:cNvPicPr>
          <p:nvPr/>
        </p:nvPicPr>
        <p:blipFill>
          <a:blip r:embed="rId6" cstate="print"/>
          <a:srcRect/>
          <a:stretch>
            <a:fillRect/>
          </a:stretch>
        </p:blipFill>
        <p:spPr bwMode="auto">
          <a:xfrm>
            <a:off x="1371600" y="3206337"/>
            <a:ext cx="2667000" cy="2584991"/>
          </a:xfrm>
          <a:prstGeom prst="rect">
            <a:avLst/>
          </a:prstGeom>
          <a:noFill/>
        </p:spPr>
      </p:pic>
      <p:pic>
        <p:nvPicPr>
          <p:cNvPr id="1028" name="Picture 4" descr="C:\Documents and Settings\vteschow\Local Settings\Temporary Internet Files\Content.IE5\8LEV81IZ\MCSY01863_0000[1].wmf"/>
          <p:cNvPicPr>
            <a:picLocks noChangeAspect="1" noChangeArrowheads="1"/>
          </p:cNvPicPr>
          <p:nvPr/>
        </p:nvPicPr>
        <p:blipFill>
          <a:blip r:embed="rId7" cstate="print"/>
          <a:srcRect/>
          <a:stretch>
            <a:fillRect/>
          </a:stretch>
        </p:blipFill>
        <p:spPr bwMode="auto">
          <a:xfrm>
            <a:off x="6019800" y="3206337"/>
            <a:ext cx="1427378" cy="1383487"/>
          </a:xfrm>
          <a:prstGeom prst="rect">
            <a:avLst/>
          </a:prstGeom>
          <a:noFill/>
        </p:spPr>
      </p:pic>
      <p:pic>
        <p:nvPicPr>
          <p:cNvPr id="6" name="Picture 9" descr="C:\Documents and Settings\vteschow\Local Settings\Temporary Internet Files\Content.IE5\85MZ0HQB\MCj01041900000[1].wmf"/>
          <p:cNvPicPr>
            <a:picLocks noChangeAspect="1" noChangeArrowheads="1"/>
          </p:cNvPicPr>
          <p:nvPr/>
        </p:nvPicPr>
        <p:blipFill>
          <a:blip r:embed="rId8" cstate="print"/>
          <a:srcRect/>
          <a:stretch>
            <a:fillRect/>
          </a:stretch>
        </p:blipFill>
        <p:spPr bwMode="auto">
          <a:xfrm>
            <a:off x="7391400" y="3358737"/>
            <a:ext cx="1273759" cy="1821485"/>
          </a:xfrm>
          <a:prstGeom prst="rect">
            <a:avLst/>
          </a:prstGeom>
          <a:noFill/>
        </p:spPr>
      </p:pic>
      <p:sp>
        <p:nvSpPr>
          <p:cNvPr id="8" name="Title 2"/>
          <p:cNvSpPr>
            <a:spLocks noGrp="1"/>
          </p:cNvSpPr>
          <p:nvPr>
            <p:ph type="title"/>
          </p:nvPr>
        </p:nvSpPr>
        <p:spPr>
          <a:xfrm>
            <a:off x="457200" y="274638"/>
            <a:ext cx="8229600" cy="1143000"/>
          </a:xfrm>
        </p:spPr>
        <p:txBody>
          <a:bodyPr/>
          <a:lstStyle/>
          <a:p>
            <a:pPr algn="l"/>
            <a:r>
              <a:rPr lang="en-CA" b="1" dirty="0" smtClean="0"/>
              <a:t>Before anything else</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2000"/>
                                        <p:tgtEl>
                                          <p:spTgt spid="103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2000"/>
                                        <p:tgtEl>
                                          <p:spTgt spid="1030"/>
                                        </p:tgtEl>
                                      </p:cBhvr>
                                    </p:animEffect>
                                  </p:childTnLst>
                                </p:cTn>
                              </p:par>
                            </p:childTnLst>
                          </p:cTn>
                        </p:par>
                        <p:par>
                          <p:cTn id="17" fill="hold">
                            <p:stCondLst>
                              <p:cond delay="4500"/>
                            </p:stCondLst>
                            <p:childTnLst>
                              <p:par>
                                <p:cTn id="18" presetID="5" presetClass="entr" presetSubtype="5" fill="hold" nodeType="afterEffect">
                                  <p:stCondLst>
                                    <p:cond delay="0"/>
                                  </p:stCondLst>
                                  <p:childTnLst>
                                    <p:set>
                                      <p:cBhvr>
                                        <p:cTn id="19" dur="1" fill="hold">
                                          <p:stCondLst>
                                            <p:cond delay="0"/>
                                          </p:stCondLst>
                                        </p:cTn>
                                        <p:tgtEl>
                                          <p:spTgt spid="1031"/>
                                        </p:tgtEl>
                                        <p:attrNameLst>
                                          <p:attrName>style.visibility</p:attrName>
                                        </p:attrNameLst>
                                      </p:cBhvr>
                                      <p:to>
                                        <p:strVal val="visible"/>
                                      </p:to>
                                    </p:set>
                                    <p:animEffect transition="in" filter="checkerboard(down)">
                                      <p:cBhvr>
                                        <p:cTn id="20" dur="500"/>
                                        <p:tgtEl>
                                          <p:spTgt spid="1031"/>
                                        </p:tgtEl>
                                      </p:cBhvr>
                                    </p:animEffect>
                                  </p:childTnLst>
                                </p:cTn>
                              </p:par>
                            </p:childTnLst>
                          </p:cTn>
                        </p:par>
                        <p:par>
                          <p:cTn id="21" fill="hold">
                            <p:stCondLst>
                              <p:cond delay="5000"/>
                            </p:stCondLst>
                            <p:childTnLst>
                              <p:par>
                                <p:cTn id="22" presetID="8" presetClass="entr" presetSubtype="32"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diamond(out)">
                                      <p:cBhvr>
                                        <p:cTn id="24" dur="1000"/>
                                        <p:tgtEl>
                                          <p:spTgt spid="1028"/>
                                        </p:tgtEl>
                                      </p:cBhvr>
                                    </p:animEffect>
                                  </p:childTnLst>
                                </p:cTn>
                              </p:par>
                            </p:childTnLst>
                          </p:cTn>
                        </p:par>
                        <p:par>
                          <p:cTn id="25" fill="hold">
                            <p:stCondLst>
                              <p:cond delay="60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lnSpcReduction="10000"/>
          </a:bodyPr>
          <a:lstStyle/>
          <a:p>
            <a:pPr marL="457200" indent="-457200">
              <a:buAutoNum type="arabicPeriod"/>
            </a:pPr>
            <a:r>
              <a:rPr lang="en-US" sz="2800" dirty="0" smtClean="0"/>
              <a:t>Affirmation – </a:t>
            </a:r>
            <a:r>
              <a:rPr lang="en-US" sz="2800" i="1" dirty="0" smtClean="0"/>
              <a:t>Something I already knew or believed that was confirmed for me in today’s session…</a:t>
            </a:r>
          </a:p>
          <a:p>
            <a:pPr marL="457200" indent="-457200">
              <a:buAutoNum type="arabicPeriod"/>
            </a:pPr>
            <a:r>
              <a:rPr lang="en-US" sz="2800" dirty="0" smtClean="0"/>
              <a:t>“A-ha!” Moment </a:t>
            </a:r>
            <a:r>
              <a:rPr lang="en-US" sz="2800" i="1" dirty="0" smtClean="0"/>
              <a:t>– Something new I learned today…  Or, something I am excited to try out with my own students…</a:t>
            </a:r>
          </a:p>
          <a:p>
            <a:pPr marL="457200" indent="-457200">
              <a:buAutoNum type="arabicPeriod"/>
            </a:pPr>
            <a:r>
              <a:rPr lang="en-US" sz="2800" dirty="0" smtClean="0"/>
              <a:t>Question </a:t>
            </a:r>
            <a:r>
              <a:rPr lang="en-US" sz="2800" i="1" dirty="0" smtClean="0"/>
              <a:t>– Something I am still wondering about…</a:t>
            </a:r>
            <a:endParaRPr lang="en-US" sz="2800" i="1" dirty="0"/>
          </a:p>
        </p:txBody>
      </p:sp>
      <p:sp>
        <p:nvSpPr>
          <p:cNvPr id="2" name="Title 1"/>
          <p:cNvSpPr>
            <a:spLocks noGrp="1"/>
          </p:cNvSpPr>
          <p:nvPr>
            <p:ph type="title"/>
          </p:nvPr>
        </p:nvSpPr>
        <p:spPr/>
        <p:txBody>
          <a:bodyPr/>
          <a:lstStyle/>
          <a:p>
            <a:r>
              <a:rPr lang="en-US" dirty="0" smtClean="0"/>
              <a:t>“Give One/Get One”</a:t>
            </a:r>
            <a:endParaRPr lang="en-US" dirty="0"/>
          </a:p>
        </p:txBody>
      </p:sp>
      <p:sp>
        <p:nvSpPr>
          <p:cNvPr id="4" name="Text Placeholder 2"/>
          <p:cNvSpPr txBox="1">
            <a:spLocks/>
          </p:cNvSpPr>
          <p:nvPr/>
        </p:nvSpPr>
        <p:spPr>
          <a:xfrm>
            <a:off x="762000" y="3048000"/>
            <a:ext cx="7772400" cy="3200400"/>
          </a:xfrm>
          <a:prstGeom prst="rect">
            <a:avLst/>
          </a:prstGeom>
        </p:spPr>
        <p:txBody>
          <a:bodyPr anchor="t" anchorCtr="0">
            <a:normAutofit/>
          </a:bodyPr>
          <a:lstStyle/>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r>
              <a:rPr kumimoji="0" lang="en-US" sz="3300" b="1" i="0" u="none" strike="noStrike" kern="1200" cap="none" spc="0" normalizeH="0" baseline="0" noProof="0" dirty="0" smtClean="0">
                <a:ln>
                  <a:noFill/>
                </a:ln>
                <a:solidFill>
                  <a:schemeClr val="tx1">
                    <a:tint val="75000"/>
                  </a:schemeClr>
                </a:solidFill>
                <a:effectLst/>
                <a:uLnTx/>
                <a:uFillTx/>
                <a:latin typeface="+mn-lt"/>
                <a:ea typeface="+mn-ea"/>
                <a:cs typeface="+mn-cs"/>
              </a:rPr>
              <a:t>Find a </a:t>
            </a:r>
            <a:r>
              <a:rPr kumimoji="0" lang="en-US" sz="3300" b="1" i="0" u="none" strike="noStrike" kern="1200" cap="none" spc="0" normalizeH="0" baseline="0" noProof="0" dirty="0" err="1" smtClean="0">
                <a:ln>
                  <a:noFill/>
                </a:ln>
                <a:solidFill>
                  <a:schemeClr val="tx1">
                    <a:tint val="75000"/>
                  </a:schemeClr>
                </a:solidFill>
                <a:effectLst/>
                <a:uLnTx/>
                <a:uFillTx/>
                <a:latin typeface="+mn-lt"/>
                <a:ea typeface="+mn-ea"/>
                <a:cs typeface="+mn-cs"/>
              </a:rPr>
              <a:t>coloured</a:t>
            </a:r>
            <a:r>
              <a:rPr kumimoji="0" lang="en-US" sz="3300" b="1" i="0" u="none" strike="noStrike" kern="1200" cap="none" spc="0" normalizeH="0" baseline="0" noProof="0" dirty="0" smtClean="0">
                <a:ln>
                  <a:noFill/>
                </a:ln>
                <a:solidFill>
                  <a:schemeClr val="tx1">
                    <a:tint val="75000"/>
                  </a:schemeClr>
                </a:solidFill>
                <a:effectLst/>
                <a:uLnTx/>
                <a:uFillTx/>
                <a:latin typeface="+mn-lt"/>
                <a:ea typeface="+mn-ea"/>
                <a:cs typeface="+mn-cs"/>
              </a:rPr>
              <a:t> index</a:t>
            </a:r>
            <a:r>
              <a:rPr kumimoji="0" lang="en-US" sz="3300" b="1" i="0" u="none" strike="noStrike" kern="1200" cap="none" spc="0" normalizeH="0" noProof="0" dirty="0" smtClean="0">
                <a:ln>
                  <a:noFill/>
                </a:ln>
                <a:solidFill>
                  <a:schemeClr val="tx1">
                    <a:tint val="75000"/>
                  </a:schemeClr>
                </a:solidFill>
                <a:effectLst/>
                <a:uLnTx/>
                <a:uFillTx/>
                <a:latin typeface="+mn-lt"/>
                <a:ea typeface="+mn-ea"/>
                <a:cs typeface="+mn-cs"/>
              </a:rPr>
              <a:t> card on your table</a:t>
            </a: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r>
              <a:rPr kumimoji="0" lang="en-US" sz="3300" b="1" i="0" u="none" strike="noStrike" kern="1200" cap="none" spc="0" normalizeH="0" noProof="0" dirty="0" smtClean="0">
                <a:ln>
                  <a:noFill/>
                </a:ln>
                <a:solidFill>
                  <a:schemeClr val="tx1">
                    <a:tint val="75000"/>
                  </a:schemeClr>
                </a:solidFill>
                <a:effectLst/>
                <a:uLnTx/>
                <a:uFillTx/>
                <a:latin typeface="+mn-lt"/>
                <a:ea typeface="+mn-ea"/>
                <a:cs typeface="+mn-cs"/>
              </a:rPr>
              <a:t>On one side, please number:</a:t>
            </a: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r>
              <a:rPr lang="en-US" sz="3300" b="1" dirty="0" smtClean="0">
                <a:solidFill>
                  <a:schemeClr val="tx1">
                    <a:tint val="75000"/>
                  </a:schemeClr>
                </a:solidFill>
              </a:rPr>
              <a:t>	1.</a:t>
            </a: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r>
              <a:rPr lang="en-US" sz="3300" b="1" dirty="0" smtClean="0">
                <a:solidFill>
                  <a:schemeClr val="tx1">
                    <a:tint val="75000"/>
                  </a:schemeClr>
                </a:solidFill>
              </a:rPr>
              <a:t>	2.</a:t>
            </a: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r>
              <a:rPr kumimoji="0" lang="en-US" sz="3300" b="1" i="0" u="none" strike="noStrike" kern="1200" cap="none" spc="0" normalizeH="0" noProof="0" dirty="0" smtClean="0">
                <a:ln>
                  <a:noFill/>
                </a:ln>
                <a:solidFill>
                  <a:schemeClr val="tx1">
                    <a:tint val="75000"/>
                  </a:schemeClr>
                </a:solidFill>
                <a:effectLst/>
                <a:uLnTx/>
                <a:uFillTx/>
                <a:latin typeface="+mn-lt"/>
                <a:ea typeface="+mn-ea"/>
                <a:cs typeface="+mn-cs"/>
              </a:rPr>
              <a:t>	3.</a:t>
            </a: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endParaRPr lang="en-US" sz="1100" b="1" baseline="0" dirty="0" smtClean="0">
              <a:solidFill>
                <a:schemeClr val="tx1">
                  <a:tint val="75000"/>
                </a:schemeClr>
              </a:solidFill>
            </a:endParaRPr>
          </a:p>
          <a:p>
            <a:pPr marL="457200" marR="0" lvl="0" indent="-457200" algn="l" defTabSz="914400" rtl="0" eaLnBrk="1" fontAlgn="auto" latinLnBrk="0" hangingPunct="1">
              <a:lnSpc>
                <a:spcPct val="100000"/>
              </a:lnSpc>
              <a:spcBef>
                <a:spcPts val="580"/>
              </a:spcBef>
              <a:spcAft>
                <a:spcPts val="0"/>
              </a:spcAft>
              <a:buClr>
                <a:schemeClr val="accent1"/>
              </a:buClr>
              <a:buSzPct val="85000"/>
              <a:tabLst/>
              <a:defRPr/>
            </a:pPr>
            <a:endParaRPr lang="en-US" sz="1100" b="1" dirty="0" smtClean="0">
              <a:solidFill>
                <a:schemeClr val="tx1">
                  <a:tint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4">
                                            <p:txEl>
                                              <p:pRg st="0" end="0"/>
                                            </p:txEl>
                                          </p:spTgt>
                                        </p:tgtEl>
                                      </p:cBhvr>
                                    </p:animEffect>
                                    <p:set>
                                      <p:cBhvr>
                                        <p:cTn id="28" dur="1" fill="hold">
                                          <p:stCondLst>
                                            <p:cond delay="499"/>
                                          </p:stCondLst>
                                        </p:cTn>
                                        <p:tgtEl>
                                          <p:spTgt spid="4">
                                            <p:txEl>
                                              <p:pRg st="0" end="0"/>
                                            </p:txEl>
                                          </p:spTgt>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4">
                                            <p:txEl>
                                              <p:pRg st="1" end="1"/>
                                            </p:txEl>
                                          </p:spTgt>
                                        </p:tgtEl>
                                      </p:cBhvr>
                                    </p:animEffect>
                                    <p:set>
                                      <p:cBhvr>
                                        <p:cTn id="31" dur="1" fill="hold">
                                          <p:stCondLst>
                                            <p:cond delay="499"/>
                                          </p:stCondLst>
                                        </p:cTn>
                                        <p:tgtEl>
                                          <p:spTgt spid="4">
                                            <p:txEl>
                                              <p:pRg st="1" end="1"/>
                                            </p:txEl>
                                          </p:spTgt>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4">
                                            <p:txEl>
                                              <p:pRg st="2" end="2"/>
                                            </p:txEl>
                                          </p:spTgt>
                                        </p:tgtEl>
                                      </p:cBhvr>
                                    </p:animEffect>
                                    <p:set>
                                      <p:cBhvr>
                                        <p:cTn id="34" dur="1" fill="hold">
                                          <p:stCondLst>
                                            <p:cond delay="499"/>
                                          </p:stCondLst>
                                        </p:cTn>
                                        <p:tgtEl>
                                          <p:spTgt spid="4">
                                            <p:txEl>
                                              <p:pRg st="2" end="2"/>
                                            </p:txEl>
                                          </p:spTgt>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4">
                                            <p:txEl>
                                              <p:pRg st="3" end="3"/>
                                            </p:txEl>
                                          </p:spTgt>
                                        </p:tgtEl>
                                      </p:cBhvr>
                                    </p:animEffect>
                                    <p:set>
                                      <p:cBhvr>
                                        <p:cTn id="37" dur="1" fill="hold">
                                          <p:stCondLst>
                                            <p:cond delay="499"/>
                                          </p:stCondLst>
                                        </p:cTn>
                                        <p:tgtEl>
                                          <p:spTgt spid="4">
                                            <p:txEl>
                                              <p:pRg st="3" end="3"/>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4">
                                            <p:txEl>
                                              <p:pRg st="4" end="4"/>
                                            </p:txEl>
                                          </p:spTgt>
                                        </p:tgtEl>
                                      </p:cBhvr>
                                    </p:animEffect>
                                    <p:set>
                                      <p:cBhvr>
                                        <p:cTn id="40" dur="1" fill="hold">
                                          <p:stCondLst>
                                            <p:cond delay="499"/>
                                          </p:stCondLst>
                                        </p:cTn>
                                        <p:tgtEl>
                                          <p:spTgt spid="4">
                                            <p:txEl>
                                              <p:pRg st="4" end="4"/>
                                            </p:txEl>
                                          </p:spTgt>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200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3000"/>
                                        <p:tgtEl>
                                          <p:spTgt spid="3">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00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3000"/>
                                        <p:tgtEl>
                                          <p:spTgt spid="3">
                                            <p:txEl>
                                              <p:pRg st="1" end="1"/>
                                            </p:txEl>
                                          </p:spTgt>
                                        </p:tgtEl>
                                      </p:cBhvr>
                                    </p:animEffect>
                                  </p:childTnLst>
                                </p:cTn>
                              </p:par>
                            </p:childTnLst>
                          </p:cTn>
                        </p:par>
                        <p:par>
                          <p:cTn id="49" fill="hold">
                            <p:stCondLst>
                              <p:cond delay="10500"/>
                            </p:stCondLst>
                            <p:childTnLst>
                              <p:par>
                                <p:cTn id="50" presetID="10" presetClass="entr" presetSubtype="0" fill="hold" grpId="0" nodeType="afterEffect">
                                  <p:stCondLst>
                                    <p:cond delay="200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CA" sz="3000" dirty="0" smtClean="0"/>
              <a:t>Same colour</a:t>
            </a:r>
          </a:p>
          <a:p>
            <a:pPr marL="457200" indent="-457200">
              <a:buFont typeface="+mj-lt"/>
              <a:buAutoNum type="arabicPeriod"/>
            </a:pPr>
            <a:r>
              <a:rPr lang="en-CA" sz="3000" dirty="0" smtClean="0"/>
              <a:t>Different colour</a:t>
            </a:r>
          </a:p>
          <a:p>
            <a:pPr marL="457200" indent="-457200">
              <a:buFont typeface="+mj-lt"/>
              <a:buAutoNum type="arabicPeriod"/>
            </a:pPr>
            <a:r>
              <a:rPr lang="en-CA" sz="3000" dirty="0" smtClean="0"/>
              <a:t>Choice</a:t>
            </a:r>
            <a:endParaRPr lang="en-CA" sz="3000" dirty="0"/>
          </a:p>
        </p:txBody>
      </p:sp>
      <p:sp>
        <p:nvSpPr>
          <p:cNvPr id="3" name="Title 2"/>
          <p:cNvSpPr>
            <a:spLocks noGrp="1"/>
          </p:cNvSpPr>
          <p:nvPr>
            <p:ph type="title"/>
          </p:nvPr>
        </p:nvSpPr>
        <p:spPr/>
        <p:txBody>
          <a:bodyPr/>
          <a:lstStyle/>
          <a:p>
            <a:r>
              <a:rPr lang="en-CA" dirty="0" smtClean="0"/>
              <a:t>Share your thoughts…</a:t>
            </a:r>
            <a:endParaRPr lang="en-CA" dirty="0"/>
          </a:p>
        </p:txBody>
      </p:sp>
      <p:pic>
        <p:nvPicPr>
          <p:cNvPr id="80899" name="Picture 3" descr="C:\Users\teschow\AppData\Local\Microsoft\Windows\INetCache\IE\8YRB80LU\christmas-bell-hi[1].png"/>
          <p:cNvPicPr>
            <a:picLocks noChangeAspect="1" noChangeArrowheads="1"/>
          </p:cNvPicPr>
          <p:nvPr/>
        </p:nvPicPr>
        <p:blipFill>
          <a:blip r:embed="rId2"/>
          <a:srcRect/>
          <a:stretch>
            <a:fillRect/>
          </a:stretch>
        </p:blipFill>
        <p:spPr bwMode="auto">
          <a:xfrm>
            <a:off x="4970496" y="1899028"/>
            <a:ext cx="3450913" cy="35279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718893" y="2582895"/>
            <a:ext cx="4221031" cy="3121299"/>
          </a:xfrm>
        </p:spPr>
      </p:pic>
      <p:sp>
        <p:nvSpPr>
          <p:cNvPr id="3" name="Title 2"/>
          <p:cNvSpPr>
            <a:spLocks noGrp="1"/>
          </p:cNvSpPr>
          <p:nvPr>
            <p:ph type="title"/>
          </p:nvPr>
        </p:nvSpPr>
        <p:spPr/>
        <p:txBody>
          <a:bodyPr/>
          <a:lstStyle/>
          <a:p>
            <a:r>
              <a:rPr lang="en-CA" sz="4300" dirty="0" smtClean="0"/>
              <a:t>Questions? Comments?  Concerns?</a:t>
            </a:r>
            <a:endParaRPr lang="en-CA" sz="43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466" y="3928133"/>
            <a:ext cx="2478078" cy="1323439"/>
          </a:xfrm>
          <a:prstGeom prst="rect">
            <a:avLst/>
          </a:prstGeom>
          <a:noFill/>
        </p:spPr>
        <p:txBody>
          <a:bodyPr wrap="square" rtlCol="0">
            <a:spAutoFit/>
          </a:bodyPr>
          <a:lstStyle/>
          <a:p>
            <a:r>
              <a:rPr lang="en-CA" sz="2000" b="1" dirty="0" smtClean="0">
                <a:solidFill>
                  <a:schemeClr val="accent1">
                    <a:lumMod val="75000"/>
                  </a:schemeClr>
                </a:solidFill>
                <a:latin typeface="Impact" pitchFamily="34" charset="0"/>
              </a:rPr>
              <a:t>They are the future… </a:t>
            </a:r>
          </a:p>
          <a:p>
            <a:r>
              <a:rPr lang="en-CA" sz="2000" b="1" dirty="0" smtClean="0"/>
              <a:t>what schema will you help them to develop?</a:t>
            </a:r>
            <a:endParaRPr lang="en-US"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b="1" dirty="0" err="1" smtClean="0"/>
              <a:t>Maryam</a:t>
            </a:r>
            <a:r>
              <a:rPr lang="en-CA" b="1" dirty="0" smtClean="0"/>
              <a:t> </a:t>
            </a:r>
            <a:r>
              <a:rPr lang="en-CA" b="1" dirty="0" err="1" smtClean="0"/>
              <a:t>Mirzakhani</a:t>
            </a:r>
            <a:endParaRPr lang="en-CA" dirty="0"/>
          </a:p>
        </p:txBody>
      </p:sp>
      <p:pic>
        <p:nvPicPr>
          <p:cNvPr id="50178" name="Picture 2" descr="Stanford professor Maryam Mirzakhani became the first woman to win the prestigious Fields Medal for mathematics."/>
          <p:cNvPicPr>
            <a:picLocks noChangeAspect="1" noChangeArrowheads="1"/>
          </p:cNvPicPr>
          <p:nvPr/>
        </p:nvPicPr>
        <p:blipFill>
          <a:blip r:embed="rId2"/>
          <a:srcRect l="13415" r="23171" b="-1004"/>
          <a:stretch>
            <a:fillRect/>
          </a:stretch>
        </p:blipFill>
        <p:spPr bwMode="auto">
          <a:xfrm>
            <a:off x="647486" y="2400865"/>
            <a:ext cx="2496767" cy="2256693"/>
          </a:xfrm>
          <a:prstGeom prst="rect">
            <a:avLst/>
          </a:prstGeom>
          <a:ln>
            <a:noFill/>
          </a:ln>
          <a:effectLst>
            <a:outerShdw blurRad="190500" algn="tl" rotWithShape="0">
              <a:srgbClr val="000000">
                <a:alpha val="70000"/>
              </a:srgbClr>
            </a:outerShdw>
          </a:effectLst>
        </p:spPr>
      </p:pic>
      <p:sp>
        <p:nvSpPr>
          <p:cNvPr id="8" name="Rectangle 7"/>
          <p:cNvSpPr/>
          <p:nvPr/>
        </p:nvSpPr>
        <p:spPr>
          <a:xfrm>
            <a:off x="3406274" y="2588126"/>
            <a:ext cx="5380568" cy="2165685"/>
          </a:xfrm>
          <a:prstGeom prst="rect">
            <a:avLst/>
          </a:prstGeom>
        </p:spPr>
        <p:txBody>
          <a:bodyPr wrap="square">
            <a:spAutoFit/>
          </a:bodyPr>
          <a:lstStyle/>
          <a:p>
            <a:r>
              <a:rPr lang="en-CA" sz="2600" dirty="0" smtClean="0"/>
              <a:t>“Many students don't give mathematics a real chance. I did poorly in math for a couple of years in middle school; I was just not interested in thinking about it. </a:t>
            </a:r>
            <a:endParaRPr lang="en-CA" sz="2600" dirty="0"/>
          </a:p>
        </p:txBody>
      </p:sp>
      <p:sp>
        <p:nvSpPr>
          <p:cNvPr id="9" name="Rectangle 8"/>
          <p:cNvSpPr/>
          <p:nvPr/>
        </p:nvSpPr>
        <p:spPr>
          <a:xfrm>
            <a:off x="428596" y="5000636"/>
            <a:ext cx="8429684" cy="1292662"/>
          </a:xfrm>
          <a:prstGeom prst="rect">
            <a:avLst/>
          </a:prstGeom>
        </p:spPr>
        <p:txBody>
          <a:bodyPr wrap="square">
            <a:spAutoFit/>
          </a:bodyPr>
          <a:lstStyle/>
          <a:p>
            <a:r>
              <a:rPr lang="en-CA" sz="2600" dirty="0" smtClean="0"/>
              <a:t>I can see that without being excited mathematics can look pointless and cold. The beauty of mathematics only shows itself to more patient followers.”</a:t>
            </a:r>
            <a:endParaRPr lang="en-CA" sz="2600" dirty="0"/>
          </a:p>
        </p:txBody>
      </p:sp>
      <p:sp>
        <p:nvSpPr>
          <p:cNvPr id="6" name="TextBox 5"/>
          <p:cNvSpPr txBox="1"/>
          <p:nvPr/>
        </p:nvSpPr>
        <p:spPr>
          <a:xfrm>
            <a:off x="5150940" y="1358073"/>
            <a:ext cx="3116535" cy="338554"/>
          </a:xfrm>
          <a:prstGeom prst="rect">
            <a:avLst/>
          </a:prstGeom>
          <a:noFill/>
        </p:spPr>
        <p:txBody>
          <a:bodyPr wrap="square" rtlCol="0">
            <a:spAutoFit/>
          </a:bodyPr>
          <a:lstStyle/>
          <a:p>
            <a:r>
              <a:rPr lang="en-CA" sz="1600" dirty="0" smtClean="0">
                <a:solidFill>
                  <a:schemeClr val="bg1"/>
                </a:solidFill>
              </a:rPr>
              <a:t>(Fields Medal Winner, 2014)</a:t>
            </a:r>
            <a:endParaRPr lang="en-CA"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9750" y="412668"/>
            <a:ext cx="6069965" cy="1143000"/>
          </a:xfrm>
        </p:spPr>
        <p:txBody>
          <a:bodyPr rtlCol="0">
            <a:normAutofit/>
          </a:bodyPr>
          <a:lstStyle/>
          <a:p>
            <a:pPr algn="l" fontAlgn="auto">
              <a:spcAft>
                <a:spcPts val="0"/>
              </a:spcAft>
              <a:defRPr/>
            </a:pPr>
            <a:r>
              <a:rPr lang="fr-CA" sz="6600" b="1" dirty="0" err="1" smtClean="0">
                <a:solidFill>
                  <a:schemeClr val="tx1">
                    <a:lumMod val="75000"/>
                    <a:lumOff val="25000"/>
                  </a:schemeClr>
                </a:solidFill>
              </a:rPr>
              <a:t>Thank</a:t>
            </a:r>
            <a:r>
              <a:rPr lang="fr-CA" sz="6600" b="1" dirty="0" smtClean="0">
                <a:solidFill>
                  <a:schemeClr val="tx1">
                    <a:lumMod val="75000"/>
                    <a:lumOff val="25000"/>
                  </a:schemeClr>
                </a:solidFill>
              </a:rPr>
              <a:t> </a:t>
            </a:r>
            <a:r>
              <a:rPr lang="fr-CA" sz="6600" b="1" dirty="0" err="1" smtClean="0">
                <a:solidFill>
                  <a:schemeClr val="tx1">
                    <a:lumMod val="75000"/>
                    <a:lumOff val="25000"/>
                  </a:schemeClr>
                </a:solidFill>
              </a:rPr>
              <a:t>you</a:t>
            </a:r>
            <a:r>
              <a:rPr lang="fr-CA" sz="6600" b="1" dirty="0" smtClean="0">
                <a:solidFill>
                  <a:schemeClr val="tx1">
                    <a:lumMod val="75000"/>
                    <a:lumOff val="25000"/>
                  </a:schemeClr>
                </a:solidFill>
              </a:rPr>
              <a:t>! </a:t>
            </a:r>
          </a:p>
        </p:txBody>
      </p:sp>
      <p:pic>
        <p:nvPicPr>
          <p:cNvPr id="4" name="Content Placeholder 6" descr="simon alex side by side.jpg"/>
          <p:cNvPicPr>
            <a:picLocks noChangeAspect="1"/>
          </p:cNvPicPr>
          <p:nvPr/>
        </p:nvPicPr>
        <p:blipFill>
          <a:blip r:embed="rId3"/>
          <a:stretch>
            <a:fillRect/>
          </a:stretch>
        </p:blipFill>
        <p:spPr bwMode="auto">
          <a:xfrm rot="21417276">
            <a:off x="694744" y="1635998"/>
            <a:ext cx="3149600" cy="4724400"/>
          </a:xfrm>
          <a:prstGeom prst="rect">
            <a:avLst/>
          </a:prstGeom>
          <a:noFill/>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2" name="Picture 2" descr="http://g13wilbur.weebly.com/uploads/1/3/1/7/13170670/2572568_orig.jpg"/>
          <p:cNvPicPr>
            <a:picLocks noChangeAspect="1" noChangeArrowheads="1"/>
          </p:cNvPicPr>
          <p:nvPr/>
        </p:nvPicPr>
        <p:blipFill>
          <a:blip r:embed="rId4"/>
          <a:srcRect l="3446" t="3974" r="6788" b="4588"/>
          <a:stretch>
            <a:fillRect/>
          </a:stretch>
        </p:blipFill>
        <p:spPr bwMode="auto">
          <a:xfrm>
            <a:off x="4886696" y="2956956"/>
            <a:ext cx="3420094" cy="3483771"/>
          </a:xfrm>
          <a:prstGeom prst="rect">
            <a:avLst/>
          </a:prstGeom>
          <a:noFill/>
        </p:spPr>
      </p:pic>
    </p:spTree>
    <p:extLst>
      <p:ext uri="{BB962C8B-B14F-4D97-AF65-F5344CB8AC3E}">
        <p14:creationId xmlns:p14="http://schemas.microsoft.com/office/powerpoint/2010/main" xmlns="" val="60888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CA" sz="3300" dirty="0" smtClean="0"/>
              <a:t>Intro</a:t>
            </a:r>
          </a:p>
          <a:p>
            <a:pPr marL="457200" indent="-457200">
              <a:buFont typeface="+mj-lt"/>
              <a:buAutoNum type="arabicPeriod"/>
            </a:pPr>
            <a:r>
              <a:rPr lang="en-CA" sz="3300" dirty="0" smtClean="0"/>
              <a:t>A Little Math</a:t>
            </a:r>
          </a:p>
          <a:p>
            <a:pPr marL="457200" indent="-457200">
              <a:buFont typeface="+mj-lt"/>
              <a:buAutoNum type="arabicPeriod"/>
            </a:pPr>
            <a:r>
              <a:rPr lang="en-CA" sz="3300" dirty="0" smtClean="0"/>
              <a:t>A few Stories from Vera’s Classroom</a:t>
            </a:r>
          </a:p>
          <a:p>
            <a:pPr marL="457200" indent="-457200">
              <a:buFont typeface="+mj-lt"/>
              <a:buAutoNum type="arabicPeriod"/>
            </a:pPr>
            <a:r>
              <a:rPr lang="en-CA" sz="3300" dirty="0" smtClean="0"/>
              <a:t>Time to Plan</a:t>
            </a:r>
          </a:p>
          <a:p>
            <a:pPr marL="457200" indent="-457200">
              <a:buFont typeface="+mj-lt"/>
              <a:buAutoNum type="arabicPeriod"/>
            </a:pPr>
            <a:r>
              <a:rPr lang="en-CA" sz="3300" dirty="0" smtClean="0"/>
              <a:t>Debrief and Share</a:t>
            </a:r>
            <a:endParaRPr lang="en-CA" sz="3300" dirty="0"/>
          </a:p>
        </p:txBody>
      </p:sp>
      <p:sp>
        <p:nvSpPr>
          <p:cNvPr id="3" name="Title 2"/>
          <p:cNvSpPr>
            <a:spLocks noGrp="1"/>
          </p:cNvSpPr>
          <p:nvPr>
            <p:ph type="title"/>
          </p:nvPr>
        </p:nvSpPr>
        <p:spPr/>
        <p:txBody>
          <a:bodyPr/>
          <a:lstStyle/>
          <a:p>
            <a:r>
              <a:rPr lang="en-CA" sz="5000" b="1" dirty="0" smtClean="0"/>
              <a:t>Agenda</a:t>
            </a:r>
            <a:endParaRPr lang="en-CA" sz="5000" b="1" dirty="0"/>
          </a:p>
        </p:txBody>
      </p:sp>
      <p:sp>
        <p:nvSpPr>
          <p:cNvPr id="4" name="Rectangle 3"/>
          <p:cNvSpPr/>
          <p:nvPr/>
        </p:nvSpPr>
        <p:spPr>
          <a:xfrm rot="21008460">
            <a:off x="5064281" y="5261092"/>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(handout, pg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Minds On</a:t>
            </a:r>
            <a:endParaRPr lang="en-CA" dirty="0"/>
          </a:p>
        </p:txBody>
      </p:sp>
      <p:sp>
        <p:nvSpPr>
          <p:cNvPr id="5" name="Text Placeholder 4"/>
          <p:cNvSpPr>
            <a:spLocks noGrp="1"/>
          </p:cNvSpPr>
          <p:nvPr>
            <p:ph type="body" idx="1"/>
          </p:nvPr>
        </p:nvSpPr>
        <p:spPr/>
        <p:txBody>
          <a:bodyPr/>
          <a:lstStyle/>
          <a:p>
            <a:r>
              <a:rPr lang="en-CA" dirty="0" smtClean="0"/>
              <a:t>Considering Issues and Defining 21C Learning</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9"/>
            <a:ext cx="7408862" cy="2292040"/>
          </a:xfrm>
        </p:spPr>
        <p:txBody>
          <a:bodyPr/>
          <a:lstStyle/>
          <a:p>
            <a:pPr>
              <a:buNone/>
            </a:pPr>
            <a:r>
              <a:rPr lang="en-CA" dirty="0" smtClean="0"/>
              <a:t>   With so many excellent workshops to choose from, why this one?  What are you hoping to get from today’s session?</a:t>
            </a:r>
          </a:p>
          <a:p>
            <a:pPr lvl="1">
              <a:buFont typeface="Wingdings" pitchFamily="2" charset="2"/>
              <a:buChar char="Ø"/>
            </a:pPr>
            <a:r>
              <a:rPr lang="en-CA" dirty="0" smtClean="0"/>
              <a:t>Turn and tell someone at your table group</a:t>
            </a:r>
          </a:p>
          <a:p>
            <a:pPr lvl="1">
              <a:buFont typeface="Wingdings" pitchFamily="2" charset="2"/>
              <a:buChar char="Ø"/>
            </a:pPr>
            <a:r>
              <a:rPr lang="en-CA" dirty="0" smtClean="0"/>
              <a:t>If comfortable, add you ideas to our group </a:t>
            </a:r>
            <a:r>
              <a:rPr lang="en-CA" dirty="0" err="1" smtClean="0"/>
              <a:t>padlet</a:t>
            </a:r>
            <a:r>
              <a:rPr lang="en-CA" dirty="0" smtClean="0"/>
              <a:t> at:</a:t>
            </a:r>
            <a:endParaRPr lang="en-CA" dirty="0"/>
          </a:p>
        </p:txBody>
      </p:sp>
      <p:sp>
        <p:nvSpPr>
          <p:cNvPr id="3" name="Title 2"/>
          <p:cNvSpPr>
            <a:spLocks noGrp="1"/>
          </p:cNvSpPr>
          <p:nvPr>
            <p:ph type="title"/>
          </p:nvPr>
        </p:nvSpPr>
        <p:spPr/>
        <p:txBody>
          <a:bodyPr/>
          <a:lstStyle/>
          <a:p>
            <a:r>
              <a:rPr lang="en-CA" b="1" dirty="0" smtClean="0"/>
              <a:t>Why are you here today?</a:t>
            </a:r>
            <a:endParaRPr lang="en-CA" b="1" dirty="0"/>
          </a:p>
        </p:txBody>
      </p:sp>
      <p:sp>
        <p:nvSpPr>
          <p:cNvPr id="4" name="Rectangle 3"/>
          <p:cNvSpPr/>
          <p:nvPr/>
        </p:nvSpPr>
        <p:spPr>
          <a:xfrm>
            <a:off x="2487711" y="4966979"/>
            <a:ext cx="6288901" cy="677108"/>
          </a:xfrm>
          <a:prstGeom prst="rect">
            <a:avLst/>
          </a:prstGeom>
        </p:spPr>
        <p:txBody>
          <a:bodyPr wrap="none">
            <a:spAutoFit/>
          </a:bodyPr>
          <a:lstStyle/>
          <a:p>
            <a:r>
              <a:rPr lang="en-CA" sz="3800" b="1" dirty="0" smtClean="0">
                <a:solidFill>
                  <a:schemeClr val="bg2">
                    <a:lumMod val="50000"/>
                  </a:schemeClr>
                </a:solidFill>
                <a:latin typeface="+mj-lt"/>
              </a:rPr>
              <a:t>padlet.com/</a:t>
            </a:r>
            <a:r>
              <a:rPr lang="en-CA" sz="3800" b="1" dirty="0" err="1" smtClean="0">
                <a:solidFill>
                  <a:schemeClr val="bg2">
                    <a:lumMod val="50000"/>
                  </a:schemeClr>
                </a:solidFill>
                <a:latin typeface="+mj-lt"/>
              </a:rPr>
              <a:t>teschowv</a:t>
            </a:r>
            <a:r>
              <a:rPr lang="en-CA" sz="3800" b="1" dirty="0" smtClean="0">
                <a:solidFill>
                  <a:schemeClr val="bg2">
                    <a:lumMod val="50000"/>
                  </a:schemeClr>
                </a:solidFill>
                <a:latin typeface="+mj-lt"/>
              </a:rPr>
              <a:t>/</a:t>
            </a:r>
            <a:r>
              <a:rPr lang="en-CA" sz="3800" b="1" dirty="0" err="1" smtClean="0">
                <a:solidFill>
                  <a:schemeClr val="bg2">
                    <a:lumMod val="50000"/>
                  </a:schemeClr>
                </a:solidFill>
                <a:latin typeface="+mj-lt"/>
              </a:rPr>
              <a:t>ottawa</a:t>
            </a:r>
            <a:endParaRPr lang="en-CA" sz="3800" b="1" dirty="0">
              <a:solidFill>
                <a:schemeClr val="bg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000"/>
                            </p:stCondLst>
                            <p:childTnLst>
                              <p:par>
                                <p:cTn id="13" presetID="25"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393" y="2559132"/>
            <a:ext cx="7772400" cy="3572968"/>
          </a:xfrm>
        </p:spPr>
        <p:txBody>
          <a:bodyPr/>
          <a:lstStyle/>
          <a:p>
            <a:pPr lvl="0"/>
            <a:r>
              <a:rPr lang="en-GB" sz="2000" dirty="0" smtClean="0"/>
              <a:t>To review the concepts of Equity and Social Justice, </a:t>
            </a:r>
            <a:br>
              <a:rPr lang="en-GB" sz="2000" dirty="0" smtClean="0"/>
            </a:br>
            <a:r>
              <a:rPr lang="en-GB" sz="2000" dirty="0" smtClean="0"/>
              <a:t>and define 21-C learning</a:t>
            </a:r>
            <a:endParaRPr lang="en-CA" sz="2000" b="1" dirty="0" smtClean="0"/>
          </a:p>
          <a:p>
            <a:endParaRPr lang="en-CA" sz="2000" b="1" dirty="0" smtClean="0"/>
          </a:p>
          <a:p>
            <a:pPr lvl="0"/>
            <a:r>
              <a:rPr lang="en-GB" sz="2000" dirty="0" smtClean="0"/>
              <a:t>To consider ways in which equity and social justice could be authentically built into junior-intermediate math lessons, using </a:t>
            </a:r>
            <a:br>
              <a:rPr lang="en-GB" sz="2000" dirty="0" smtClean="0"/>
            </a:br>
            <a:r>
              <a:rPr lang="en-GB" sz="2000" dirty="0" smtClean="0"/>
              <a:t>a 21-C lens, or ways to develop math lessons that address issues of equity and social justice</a:t>
            </a:r>
            <a:endParaRPr lang="en-CA" sz="2000" b="1" dirty="0" smtClean="0"/>
          </a:p>
          <a:p>
            <a:endParaRPr lang="en-CA" sz="2000" b="1" dirty="0" smtClean="0"/>
          </a:p>
          <a:p>
            <a:pPr lvl="0"/>
            <a:r>
              <a:rPr lang="en-GB" sz="2000" dirty="0" smtClean="0"/>
              <a:t>To provide an opportunity to network and share resources with other colleagues interested in beginning to use or refining their use of 21-C Equity and Social Justice approach to teaching math</a:t>
            </a:r>
            <a:endParaRPr lang="en-CA" sz="2000" b="1" dirty="0" smtClean="0"/>
          </a:p>
          <a:p>
            <a:endParaRPr lang="en-CA" sz="2200" dirty="0"/>
          </a:p>
        </p:txBody>
      </p:sp>
      <p:sp>
        <p:nvSpPr>
          <p:cNvPr id="3" name="Title 2"/>
          <p:cNvSpPr>
            <a:spLocks noGrp="1"/>
          </p:cNvSpPr>
          <p:nvPr>
            <p:ph type="title"/>
          </p:nvPr>
        </p:nvSpPr>
        <p:spPr/>
        <p:txBody>
          <a:bodyPr/>
          <a:lstStyle/>
          <a:p>
            <a:r>
              <a:rPr lang="en-CA" dirty="0" smtClean="0"/>
              <a:t>Objectives:</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Defining 21-C Learning</a:t>
            </a:r>
            <a:endParaRPr lang="en-CA" b="1" dirty="0"/>
          </a:p>
        </p:txBody>
      </p:sp>
      <p:pic>
        <p:nvPicPr>
          <p:cNvPr id="7" name="Content Placeholder 6" descr="great to excellent cover.jpg"/>
          <p:cNvPicPr>
            <a:picLocks noGrp="1" noChangeAspect="1"/>
          </p:cNvPicPr>
          <p:nvPr>
            <p:ph sz="quarter" idx="13"/>
          </p:nvPr>
        </p:nvPicPr>
        <p:blipFill>
          <a:blip r:embed="rId2"/>
          <a:stretch>
            <a:fillRect/>
          </a:stretch>
        </p:blipFill>
        <p:spPr>
          <a:xfrm>
            <a:off x="1225761" y="2755810"/>
            <a:ext cx="2172128" cy="2811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Content Placeholder 7" descr="6 cs.png"/>
          <p:cNvPicPr>
            <a:picLocks noGrp="1" noChangeAspect="1"/>
          </p:cNvPicPr>
          <p:nvPr>
            <p:ph sz="quarter" idx="14"/>
          </p:nvPr>
        </p:nvPicPr>
        <p:blipFill>
          <a:blip r:embed="rId3"/>
          <a:stretch>
            <a:fillRect/>
          </a:stretch>
        </p:blipFill>
        <p:spPr>
          <a:xfrm>
            <a:off x="4934871" y="3029964"/>
            <a:ext cx="2926805" cy="3185451"/>
          </a:xfrm>
        </p:spPr>
      </p:pic>
      <p:sp>
        <p:nvSpPr>
          <p:cNvPr id="2050" name="AutoShape 2" descr="data:image/jpeg;base64,/9j/4AAQSkZJRgABAQAAAQABAAD/2wCEAAkGBxQTEhQUExMWFhUXFxgYFxQXGBcUFxcXFxcXGBoXFRgYHCggGBolHRgVITEhJikrLi4uFx8zODMsNygtLisBCgoKDg0OGxAQGy4kICQsLywvLCwsLCwtLC0sLCwsLCwsLCwsLCwsLCwsLCwsLCwsLCwsLCwsLCwsLCwsLCwsLP/AABEIAP8AxQMBIgACEQEDEQH/xAAcAAABBAMBAAAAAAAAAAAAAAAABAUGBwECAwj/xABPEAABAwIEAgUGCQUQAQUBAAABAgMRAAQFEiExQVEGEyJhcQcygZGh0RQjNEJSkrGzwRUzU2JyJDVDVHOCg5OisrTC0tPw8RZjZITh4gj/xAAaAQADAQEBAQAAAAAAAAAAAAAAAgMBBAUG/8QAKhEAAgIBAwQBAwQDAAAAAAAAAAECEQMSITEEE0FRYSIygXGRseEFI/D/2gAMAwEAAhEDEQA/ALnxK/bYbLjqsqBEmCrchI0SCdyKZx02sv0x/q3f9FHlA+Qu+Lf3qKqJ1wISpZOgBJ8BUpzadIZKy3V9N7FIJU/AHEocA9qaRPeUzDUqKTcGRyZfI9Ybg150xrGjcbphKZyoBn0nmabmHinv7qNUqK9peT0615ScOV5r6j/Qvj7W6UL6e2IiXiJBI+Kd1A5divPuEuzHefxAFTkaoUgBOYqhObQADfXhUHnknReHTQl7LMb6c2KnuoDxLkZsobd2PM5IHrpzGNM/T/sq91URh14i3fduSCtLiykGdcp3Ke7TTuNWDhl8h1AUgyD/AM1qsMuoll6dwWpLYm/5YZ+l/ZV7q0GOsfT/ALKvdUZcHZV4U1hOka+in1MjSJ+jFmiCQuQO4+6sflZr6X9lXuqMYd5iq6JFbq3oWtrJIMUa+l7Fe6s/lRr6XsV7qjYPOuh2pYzlX1GuvA//AJWa+l7Fe6thiTZ+d7D7qqryh9LFWTaEtR1rkwTrlSNzHGq7w/prdpXn69R1kgwR4RyqfcyNWqH0x4PTYvkc/YfdWfhqOfsNQ3ojjSbtgOAQoGFp3hXu40/CqKT02xaWqh0+GI5+w1n4Yjn7DTWBW1Z3GNoQ5fC0c/YaPhaOfsNNwFZo7jDQhw+Fp5+w1kXSefsNN1bN7jxH21uthoQ60UUVUkR3ygfIXfFv71FUtjbKjbuhAkqEQNyJEx6Jq6PKF8gd8W/vUVS2K4gWWVLjXZP7R299c2X70Ugiu1TO0RproaUMCdxXEqk60ptaozrxrceejSPjAD/yCPwipFiV04pLiG1AoccCcw3g6EJPDl4TTJhP5wRvlWJ5dhUfZUh6K2fxSBqQlQVJHHj7a5Jqm2dOhx28Ha5Z+YlKQllIkmBsBOprPQi++PcbT5ipIHgfdXHpDiR6stBEFSjmXzG8T401dDXou0eKvaI/ChKkdejVglflfwW02vhQlyuTe9ZWiTVY6lueA6F7StD4VugVxtGiAo1lM0+qnwGm0d17V0Y2rm2lR32rdbgQJUYFaqctRjtKikPLBeBd/lB8xCR6SST+FRzo7h/XOoQVZUk6q7u6nvynMJVeqdbByrCZJB84aH2RSvoZgq5C1JOTnqAASDMjwonJJFcOPVLctHo7hwZuXA0kpa6psHSAVgkT3mIqVp2ptwa4ztBcRmJieQMDenFB0pYqo8hN3kZvWRWK2rACs1isitAK2b3HiPtrFbN7jxH21oMc6KKK6DnI/wBPfkTvi396iqG6frhlocVLJ9AB94q/emvyNyeaPvE15+8o6xDI49s90dkVCa/2Itj4IQhWtOFkNaQNjUU5WO9Mzpwcihq7KXlDht7BVrdIVJ/JyXG/izlZMJ0kLgEeHuFU2tfbV4n7amfSHpghxttgTCYkkDzQnsgd/E1OcfR0Y8ic1qe1iJ2/cWMilSkEH086lnR7o6y3lWQpTmhkk6Hfao1hNkHEKe1ytgKWmNeaY8Tp66meBuEoSpW51qPk6urmnD6H+xnHOlbVosJczSoEiBO1NzPlKtgZKXPVUb8pqpfa49j7SKiwR3V0xW254MnuWw35VLQA9h31D31lHlUtSQOrd9SffVShNbBOqfEVrimCk0ejsLxFLzYcRIB56EeNMn5R615R3QkwPAaE0dBblJtgme0JJFJsESCXeUrPtNRlLSdGOGoXosW3XshSFCJnTTlT/bWCEJypSAIiIqC4ctaFh1CtR5wOxTyp1e6UuOPG3aZOfQKWT2Eg/O79OFLKDbtDwmoqmSTDLkKGXhGlKLy/aZALq0oBMAqIAJ5Ujw9nKvLMhIA8Sd6ivlgE2zP8r/lVVFvsSltuSwdI7T+MtfXFdE9IbX+MNfXTXnti3SdxXb4KjlTaCepnoEY7bfxhr66ffSq0vW3J6txK43yqCo8YrzobRNWD5ERpdeKPtXQ40CluWlWze48R9ta1u3uPEVgzHKiiiuggMHTr5E74t/eIrzl0+uAp1COKEmf5xn8PbXofyjOBOHvE7S196ivMXSJea4cI2JEfVFRl9/4LQdRG9A1pdaOQRSBNdguBTNFcc6dmcQbyKzDVKtRw8RW1lhxdUVSQ2MudcTlzGEjlJOgrs04FJhQkb/8AXKnnFnSbdq2tknqUgLdUdFOvHcq/VTsBWXQ0oJu1wWlgXQhxNsWwerSU5pKgtS1Rpmj/AKEaU34ChfVhtSSFJlJEbRvNNXk58oDzKhb3IU41oAvdTc8/pJ9oq3ksoUM6IIVrI499S0psbuPS4vgoHymIi6GhADadeG541F0rr07cWoPnJCvEA1XPlYsrVq2SQ2hDyljLlSASB50nlFVORw8lf4BgDt1mKIShPnLVsDyEbmnVzoU/plU0qCDOZQMayIKY5eqpd5Ow2jDXCsJClL2VudJB15jJFRs4utJOiYBMHXYHTWaxt3QJKiVdFmHGFDOnQpIJBB+w0rwsKS09IIJzRpvJO1MzdwqBqdudLF4mVBWZCJUAM8EKECAUwYB9GvGlUIT+51+LLQm4HbC7BQ0zR409s2xRJlIMTM7wNqTYBchwrSUDqwnVMqUdBuFKJIP2VBri/wAjxS48powDBhyApIUmSk7QRzOtElX27mw0t/U6LG6K4hnzFZGYnnSDym2K32Gw0MxSvMQCJjKRpUBN+poFRBM/PBzJIOoIKeH/ADesuX3VtJdQ6p1SplICj1Z317qWMWh56HLnYajh7yfObWP5p/CtUUlbx9wGQ4oeBNYNySCrXXc1ajktDoUpCZJ15d1TjyJebdftI/z1WqH5QVQcoMFXAE7CrG8iy8iLmQRKkRp3KpZtKO40U21Ragrq0NR40lRdClLL4keIqSnH2UcJehxooorrOYiHlZdCcLfUTABZ18X2xXm26wx6ZKZnWQQa9EeWv957n9pj/ENVSGE3IW2nmND6P+Co5PpepFIfV9IyNYU6dAg+z306W3RO4cTmDfokBR8BNPjB1j3VJsOVl1KIA3MGPXFT7rKrGitGMGcSrKtJTHEjhUss1NhGQABIHp8fGpJirqHGHUAqJIlEJWdR2gmQDImq/cYf1hD4B10t3jB5ebSy1TL48sca3F1lbBK15eKpqZ4TjjtuRlPZ3KDqPRyqDYW71IhSHiZ4srHrzVJmseJCJaTCSSewcxBGg21/7qM4STsfGlktRokWK+UBnsIkoWFArB2KYOyvGoxj94xf3JcWs/BLdtKnjwUQZDaP1lGExXBGJFSyFNiCTqUEDid8nfFdMGxdxKinqgRAglCoMmDIyxIHHlXbCUkvqjxv4IRwrJUlJK3VOzXEQ7cI6wqhalEhCT2W0AABtHIABInxMa01LauU6ZFEdykq9cmpN0vxtXwZCHVNDOSAOrKVdnlImNteFQxjEAk/KfQFqIHdrI9lRTk97v8ABXNCEZbbfHIq+H3Cd0q9KDHrFc19JVIMLT6YMfZXVGLr4O5uWZCCPrdmuqMYc+cGFfWSR46kU2/oi4qth96MdKEpC5TBWlWQmACQNte+oVjOI9Y848QkFZhIBzoGRKUyDAzDQRoN+6pPg+MNhXxqWQgiCAkrPjrCfXPhUSxDB19tYWhYBOVCFJCymTEIHdrA/GqQZOeOVWLMEx0tBbTqetZd0XpmIJ+cP1gTI46U7dHHDbPQqFJKokapWhScyVDuIIPpqL2ba29VNrB4BKVZv5xGw7t6dMy+rBCT2SnKIOgHDnz9dNpTv5JptUcelV+l5ZS20lpKTwSAqe8imRKVxHWGOVO/SC1/hQggTCla6HgeUHaedNKX2+VEYqKpGSbbtki6MY6w0OruLdDrcSSE9sq4EzoeNWf0U6WsXay00hSSlObUACAQOHjVIh9vlTx0dx9Fs4Vtr6tRTlKsubSRpFQy4FK2uSuPM47Pg9DMopawnUeI+2qQV5TlpBi4zch1YHtNPPRzym532m1OBzrFtpHZywpa0pjv33qEemmi0s8WXdRRRXonEQby1/vPc/tMf4hqvOOHXhbVzB4fYa9J+WJgrwm4SncqZ302faNebbnDHWxJToOI1pJVwxlfKHNhtxa4C4J8Yrqy7dwvK8oZUlUBathGgrGFr+MQeZHtpzsrkNF1R/RrGnsqUXRfIlaojy+kN2NC874Faqz/AORXWUHrlxMeer7K54zd51yQJyifGONNqaqkc7bHi2xu4WsJDhkmNVKil7V3c9apsuQUnUyoj0UxMXcaEeB41JrF0KKRMqVv3eNDNTsW27V0o/KUjvOc/jSa8ubhtRBuJ7wFR/eqTBltCO0QdKj1nhnWOTcOBps6ySFE9wSNaVjobnLx5e7wVExmQTHhJ0puVjKxHaHhkA/GnbpQLcLSi0zlIScylA9o8AB6PbUaFis/MV9U1qXsVvfYV/ltyfO/sj31k4uv9Ifqj31xawd46dW59RXupavo29ElK4/k1+6h0FSEq8Xd4OK9UVyOKvfpD6zS/wD8Wuv0Dh/mK/EVwuejlyggLZWknaREg6Vuwu4jOJu/TPrPvpwwp5a82ZSjEQAojnOs9wri90cuU55aIyBSlyQICdzvrSzo5h6iFEwBKRJIj52njqK11QC20Shbvwd1akIchJUDOVQUNddDU0b8jjJKh8KdmJHZRqPVVeY0yEuLSogGcwnkoA1JeiPTm5ZKQp3rEjQBzUx3Hf10NN8Gr5JQz5E2VJE3b2v6qPdXZHkMt/4299Vv3VZeDP8AWMtr5pBIpwSKmmxmkeYOkFku1U8hDqoadU2nQAQlRE9xMTWOiOKPquraXDHwhgEQNQXUSNuVSXpQQU4wiASLpkz+068PZlNWdg3QHD+rt3BbJS4lLTgUlS0dtISoKISqDqAdRTIVk1oooqgpDPLA+UYTcKG4Ux7X2hXnpWLLIIjccq9FeVa163DHkEwFLYBO0Dr2iTXnG0YyLVpmCVFMHUETEgc6nNRvcpGUktjrhcpLc8CKdlNypQ55vsNIruzDLgAVmEghXMbg05W2r8cyfsNTKPwRxplJcJIkCSfsFP8Aj1i0mxC0tJSr4ohQEEzM6/8ANqYmDGbvVHoGvuqT9JLhKsPZQD2khuR4BQ/EUru1uO0tPA1WVmnq1KyD860AY4SZHtFSCyabKVQlMxOwpowp6UlPDr2R9ZRP+WluC3ALj+gSM8eoU0k3RKLS2H5ptEDsp9QpPc4ght1CMg7XGBW9u4IGtJbqw6xxK80ZaU1kjbI5Cui4IIpG0uuwcrDDi9jKWW5VJgxHGlvwrrGUr+aoo07ipNMWMWqjChsdyBMHnFOOEOH4luCpPWshaiMoALiJ3rQsll26kuGOED1Con0yWAoHkif7RqZY6hIuFgRGnrioP01EKT3o/FVa1uC4EGOOQ5e/yL/3JNMGDtAsH9ZQn0E0+9ItHbz+Qf8A8KTUfwZz9zgj6YHtNUj9oj5JD0x6HB3D271lJ61CQXu0dW0ApkA6SIG1VxhbqULQtwSgKEp4n0cq9KdCUBdi2DqCFAgiQRmVp4Vi98n9g6ZNulJ5o+LJ8cu9GoK8kc6J+UJolDKG+yYCQkBIQOKlqUQEj9USasixukuIC0zBn2GKj6eh1uhGVltKDsVEZjHidafMItuqaS3M5ePprEayh+lKu1jUfxi3+9uTV+4SPiGf5NH90V5/6aLyrxg8C+x/fua9A2Bhpr9hH90U6FfItooopxSH+Vt3LhVyf5Iet5sfjVE4kA2tYHFKVg/tJCp9dX35UVIGGvlxoOpzNS2pS0Ay82AczagoQYOh4VS79/buZc9g0YSlA+Oux2U7DR7Xx3qc+R48DFidxmMgyAOz4bx6yaXMuw+D+sPaKVKftNvye1/X3n+9XK5xy3SoEYe1On8Pd8P6asjFydIbJNJJ+hkQmSB+ur8BT3jmGpRbhwEyopkcNT/+a1t8Rtz2vyc0NZ/P3nHkOurvedKmlp6pVg0W0x/C3I2J4h6eJ41jg092N3VKOyE/R9oKUR/67B9RcrOBOjM/JH500psekNsnVuxZ3Cvz10TKZjRTv6x7q4oxGzkxYNCTJ+Pu9/66matErpjq04mNxShFwOY9YppucTswJ+Atk/y93/vUnt8ZtVH5A0P6e7/3qnp2HskyLlP0h66UIfT9Ieuo2cStZgWLR/p7v/epXb3luR8hb/rrr/dre2xO6iSNPJ+kPWKUDtlCQRKnGwNea012wbA7N1hp02wBXmkB64gZXFo0lzkkeum13FLG1uSlVooKaWlSXEuPLEpIUCUlzWKyt6KOL06iVYqMrywSJEfYKhnTcgraE7pP2mpGvF8Pu1qdWUZzG63WttACnOBMRXd/o/ZOgL6gLKdUw8/48HNdqbQ2xbor3pI/+6bxH/t3TP8A8Mmo7hBi1EH547vnbVa1p0etXUrdVaAOKTkILtxGVbKQoEdZyUR/90gc6MsNNKHwJopTKglL91Jy68XN+6adR2FuyZdAHAbFrXbMD451VJUkVAcBuGkNoCLUw5qEpdcmMsz21kcOYpxucUbKkoZSlLhOqXy6AB+0lcTStNDWS8VkEVCDeXqHE57VlTRJl1pxxQAg6wVz7KVt4uSVfFp0JA7Tn+qpyyqHJSGKU1aKq8orRCMQPBdymO/Kq491X3YjsoHJKfsFRI9FrO6ZJetiqXFKKUOvCVEqM6ODitXHjT9arhYSGVIH0idNI00WdfRwq0YuUU0Sm6lTH+iiinEIj5Vv3sf/AGmfv26oir38q/72P/tM/ft1QyjUp8lI8Gji6anFyST6PGlV4vhTVdP5THL7TTQ2i3+Ccvqml45Hi3f2G3M+6tVlCtEgkcufee7upnbuToIAKtt/XUp6IYWXlhBEgnnyG+no9dI3SLRVuhsTgTx7cACAY10nUTWl3b+g8R31cF3hyG2w0kdpQ34kgZZPcJNVP0xbLNwQNBJ25b/YRSwyOxsuFaRoeJjWulsiQDSe5Ucs1rZ3ZI22q0pWuDh7deR0aRBmadbW8gRTGm65iuouBSKVG6ZF39D3s1lbHmHf8S8KR3WFWz3XrdQoLDqUlwHcOKCUmOAEwaT9Cnv3DZxnjK7tt8ruN6cLS/Ge7SluSkgkkyFK1KQE/jUozSyNs9LReGK/QY3uhC3GYaCQ4lRkj5420njoDXHD+hVy0ZcuOrQCMwbJzET6ADW11il03C1SVGFJRqco7JTm10kTp3094X0gDyFofAbXlkLGqZBkEjfQgb71VTTe5GWNx4K0cFxiV2os5uySEEKV2QNB2iZnvqTNdI7izbLF6hTnZIDk9vKdAFE6KOo13586XdFHUWhUqAlClFQI1JjQ6JmY1qQ4tbIu0rUtoFoolDhKe0SNMg358PTyV5HqKdpaSIWvTO1LbaDmTkSACoTsI3FOFjeMPutlK06TsYO2gphxfo0x1LikIjKdIJ2HjUP/ACQqRlJk7R3Uyle5GUabRbpYKXkhtakpM5kJJAVvvBpS1cpClgrAIVETrVT4HfXCXAEPK7M6ntAROoSdx41KsE6WuZihZJmD1igknXmE5Y4mI4d8Vz58Upbo6unyKKpk3bxdSRCXFAa6JBP2CsW2LLU62OsdgrTpDnFQ30iKSLfWE6ut/VP4rrhZ3fxzQLyPzqBAA1lSdPOrkU3aVs7HBU3SLdooor2DxCI+Vb97H/2mfv26oRZq/fKognDLiObR9TzZ/CqAWalPkpHgbHXJUeXOtHbQZZkaSSfbx7q3xJoABQ2B1FcjehSFyNY9UAevbai1SoyMatseegdm25cqCtQEmCfpaAnxqSI6LXVu+4bdKVtKGYZypITr5pygk+rgKY+gzqfhA7OUlMHv7xy4VctrfZE6jYVGcmpHZignEYcKwV4IdVoFlByGCNRMSkmYk1Aul/Rt5u2651QUQtEqyhJOZRTOhMCFJGs7b8Kse56QAjMh4JOsJykn0Rr/AMFRnp/i5+AKQtJ7ZSlIVopRzAzHDQE0qe404rSyvXMPCkVyaw6B2ac7ZYKdxsJ9VaMvAEgmuqPB5k1uNrjJG4rnlFPC4WYERSJ6xGYAGmaJUWb0PXlsbLzvNd22+WXO9OdvhCeuU+XVpOY/FiMqikaSIk+ApswIBFpZp7WiFnQaa3dwddKW4vi7ls0VFoEKUvKsKVKUn5xjZUzAHADXhXN0+OWTPKMUen1GWGLpYSm/QpxBvI+VKGpkiYnL/wB8PGnN+xYUzmKe1lM+FNOE4o1dNdco6oAKyQJKQVA68AkkzsNZ10p7YCBlhTijmBTmBCFBPCBpynnWKE5T0jynCOPV63I/g+Gi3tlPZvimu2OtQOwSo68z52/JIjbXbCr7rEdUtSVrSsqGUAwCqRprpJnXTxqdv2jdw0pCkBTTqSlaTpIOhgjiNfZtUNssDbs1KTlgJ3Vrqkagye7hVM60+CfTSU1z8jo/0TavGZ6xbDkqSVNZQhUKMZ2yMp0jzcpPOoxjHkycaYcWi661xIlKerDQjZUHOZMHuqz2QGmkDaEifHc+0moniWNBx3KVZUAEHWJ09tVUdlZz3cnRVFlg1w2lX7mWlGuZaik7DUICZOvPSuTroOZthl5Th+YEFaoHEpSJTvrVp4Y3cN9XlShaFKKc2ZSTA2OUjbfYnw407JwNlLpW2wnrFgJUtJ6sAA5s5jczlnidKlGcvW50ShFediJ5lkSGm9f1o/yVtYlfXN9hvVxv5x2zDbs0u6TYSi1y/FF0rP01JgwSdyeQ0760ssMZ6xpQbg50HzlGDmHM15U5duVSX/fuekpKULjwWrRRRXuHhEe6fCbF4fsfeJrzw8mCQeFeiunPyJ3xR94mqRucLDi1GYrly5FGe/o6IQuF/JDlpK5SRIn01M/J/wCStd5Dzy1N23DQdY7rrlnRKdIza8YHGnToP5P+vuJdUCwiFLSJBWT5qO4GDJ5COMi9G2wkBKQAAAAAIAA0AAGwq2OpK0RdrYjCfJ/YDKUsALSNHJOcGImeJ8aj2KNqt1ZHYA+avZCx48DzSfaNasiaQ4ph6H0FDiQpJ4fZB4HvrZ41NDY8rgyCKxlmAkkZjoEgzJ7gN6SN9E/hL6X3p7M5Gz5gB4KTxJG/dpS+68nIC0uW7uVSVBSQsFQBB2lOscNQd6mbDUDUCeMc9tJpMeJr7h8uXUtjzH5QrF2zvXWEiEaLbj6CxMeg5k/zajjCFmSSas7/APoJmLu1cTooskE9yXDE/WNQjD0haZ47Hxp3sQatDL1jqToTXZjEFhUnhT6LME1q5h0kJAkkx66zWzHFUT3o9d57OyUSoEtOaASPldyBJjuqQPthSAAAoqTqACQqSeyobTsJ30rhaYe0z8FtogfBwQJVoovvqVBHMk78tIrsu4Sh1bQHmQQTMjOJKhO8Ekd2nOq/41NdTJif5lp9FD4a/amc3cHSLNVqFZUFJzEGDnzdZIVxTm1jkIrXAm3GwlsqU4UIQCTGeI1jmJgamdK7vvr+a3mSQqTKQAVGANTOnhGvdWjT+RWYk5uUgymdBMHnHvr2+3CNzaV+z5rv5Z1jTdeiXYC+ta1JnsZUqRpGUgkKB46gp04ZTzpL06wZ98MlhZHxrbdwgRCmFrSFL1G6ASZHzVK5Cmm2xdbQC47QJzAGcyTJVlPE8RHL0VIbLEHSJcQsDQpKgRA9WojhNeEpa7b9s+scHjpfCHbEmwsHtRVX4vhq1XbZT2UoOVxeuxUnIE8CpRMd2p4aym7xNsuZFvAE8EyBHKTIBieNZubhmC2laWyFNKLixlQVBSVZSpREkhMbzpximTi+WZpmuENeH2Fy44EIJSAAVLgobT2gISYzLUAVGDAO3eJvkS0ABqQMo4kk7z3mAaRWSnFJVmEyewWiMmWB86ZJnMZHMVvbpUmCoExsAQY9Z1NPeO7Qr7jSTFyEJcSUKhQ1CgeYOvpmoHi1gq3uQOsXlLtuW9Aeyp1KSD2ddQQfGdOEvwuzWlbjgWkhxWZI10Tp7a5dJsNW8loojOh5pc80BaSseMDTwrn6rp45N0laLdNmeN0+GSeiiiqERp6U/JlztKf76arS4w4JOZOx10q3nmUrGVSQociARprsaTDC2P0Lf1E+6ubNg7juzoxZlGOloj3QVnK2o/SVp4AD3mpYK5s2yECEoSkcgAPsrrVscdEVEjJ3Kzmo71xS5+PspSU1gNjkPVVBKEzg41yXon10uyDlWC2DuB6qLCimPKthfXutlRgdXAPgpRP2j1VXuH4d1alp3Ghn1ivT93hDDoAdYacA2C20Lid4zCkyejNkNrO2H9C1/pqGiWq7La46ao88JtTyNL8NR1ZL2TOURlTwzHifCr8HR+1G1qx/VN/6a2GBWomLZjXf4pGvjpTqLTElp8FWvEPWzNw8FFXVqBS2JJi4eAAHGmcvpLmcJuh2QkgomQmY4ab8Ku1GEW4AAYaAEwA2gASSowI01JPiTWwwxn9C39RPurMaljnri9/0Hyyx5cfamrj6splOKRH54jkpvfxhHtrc3aSsL7YiRGSRrx1G43HfVyfk5n9E39RPurP5Pa/RN/UT7q6JdRnlFxbW/wAf2cuPpOlhNTUHa+f6KswfM2pSktqMqBEAECCZ32kGD7wCHN27vlZsgidus7Uace0JqwRYtfo0fVT7qz8Db/Ro+qPdXLHHJKtR3TzQk70/z/RRmJ9A7x1wuOOsrJVnKSXVN5iZ8xZOk8DNLV4BeLSpt5FuUFOUhtS2juDOaFSd55z3Vc3wRv6CPqj3Vj4C1+jR9VPuq1sjq8FT2uB3qQAy8llIJISkBUyoqOYhCSrUncn0VIlW9wAMriEq4kJVBPE5SuKm4sm/0aPqp91Z+CN/QT9UUX7M1eiGdHl3bZUHC04iVFOqkKGYlRBgERJPhPLSnlu+X2ZSkKJEjMSBJE5SUyfUKehao+gn6oo+CN/QT9UUylSoV7uztRRRSgFFFFABRRRQAUUU3uX6h/BqUZc2SoCEk5eGsiKAHCikBvl6kNGJIBOaTqkSU5JAgk+j01qm7dmOr46GVAQXCkT2dIT2vdWWFjjRTa1iClZobgpCDBzTClEEHs7gJJ0mtre9cJQFNETEqEwOyk8tNSRHdueBZljhRTYm9dBILROoggECCXNeOwSkHxnYiuiLpxQV2MsJBEhR1zKB2TyCTz12osLF9FNf5RWN2lRzhQgdWFSrQwZzAgTtxOldGMQUoKPVGAnMDrCtAez2Z4nhOm1FhY39IlHrWwsvBnI5+aLqZelOQOKY7aRGeI0J3kwKRpxe66orS3CUoZGRaXHHAVqAWtStCrIkKJGWTOsRq/JuHClRy5dUgaKUYzQpUQCdNRWnwx0R8XOoGbtAxmVqUxp2RPiRpStb2ZQyJxm6K2kZU9oQohp2JIdyuJUSIEpbkKA86ATII7M3b5trFZWrMVoD5LS5goWCFpmU9vKCdp10GlOiMQcOvUqA7806hR2yzAgTx12NdmrlZIlBEgmYOkaAGRx31jfaivkKG3AcTfccKXEgDIVKHVrb6lYVAaKlEh2RPaTHmTsoQy4bfvNWoWgOOPkpzocNy6SMiyTDhhBEFRCNDlCd1JiSIvnPi5bJmCs5ViJzTAy8IHjPprf8oLgHqla5dIVIzCST2Y02+2KyvkKGl3GbgdcUgKUgdhvqHe0nsQ91gMKEFSsgE6ZdwaS/D31KSpZXr1P5tLqUFKbspUYI0OQozcCNfN2fk37katGYBjtAE5ASAcvAyNfRJ0rq7dODLDZ3VmA10ByiCYiZCpg6A+IK+QoYbPF7xyAUoQVOJSZadPVSHioKkgKjIiFBWs8lJrrhuIXCnJdVkCmbchPUuFOcvKQ4EwrskjLv5udBOiTmc2sTWqMrUjQZpVl87KdSidNzpQcRc0PUq2HZAUTJAO+WOf4xtRXyA6UUUVQYKKKKACiiigAooooAKKKKAMAVmiigAooooAwRWaKKACiiigAork/cJQAVGATHprmm/bJgKB2Hr2oAU0UiViLZBAWBI310kb+j2UjIMCLpUaxKAT2RrrGvHQ0APNFNLbxkE3JUMwlIbTymDAkaA+vhpSdowNLxR0EEpzbQd+MgemaAH0Cs0zLJ1zXKpBGyAmO7TvBnxrCFn+N8dewDx2180GDtzNAD1RRRQAUUUUAFFFFABRRRQAUUUUAFFFFABRRRQAUUUUAFFFFAGFJB3E+NGUchWaKAMZRyoyjlWaKAMZRyrGQchW1FAGMo5UZRyFZooAKKKKACiiigAooooAKKKKACiiigAooooAKKKKACiiigAooooAKKKKACiiigAooooAKKKKACiii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9" name="Rectangle 8"/>
          <p:cNvSpPr/>
          <p:nvPr/>
        </p:nvSpPr>
        <p:spPr>
          <a:xfrm rot="21404771">
            <a:off x="5827181" y="1390619"/>
            <a:ext cx="3205534"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accent5">
                    <a:lumMod val="75000"/>
                  </a:schemeClr>
                </a:solidFill>
                <a:effectLst>
                  <a:outerShdw blurRad="50800" dist="39000" dir="5460000" algn="tl">
                    <a:srgbClr val="000000">
                      <a:alpha val="38000"/>
                    </a:srgbClr>
                  </a:outerShdw>
                </a:effectLst>
              </a:rPr>
              <a:t>(handout, pg 4!)</a:t>
            </a:r>
            <a:endParaRPr lang="en-US" sz="2000" b="1" cap="none" spc="0" dirty="0">
              <a:ln w="11430"/>
              <a:solidFill>
                <a:schemeClr val="accent5">
                  <a:lumMod val="75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18205</TotalTime>
  <Words>1061</Words>
  <Application>Microsoft Office PowerPoint</Application>
  <PresentationFormat>On-screen Show (4:3)</PresentationFormat>
  <Paragraphs>139</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WELCOME! Math as a Vehicle for Social Justice</vt:lpstr>
      <vt:lpstr>Your Presenter</vt:lpstr>
      <vt:lpstr>“Shoe and Tell”</vt:lpstr>
      <vt:lpstr>Before anything else…</vt:lpstr>
      <vt:lpstr>Agenda</vt:lpstr>
      <vt:lpstr>Minds On</vt:lpstr>
      <vt:lpstr>Why are you here today?</vt:lpstr>
      <vt:lpstr>Objectives:</vt:lpstr>
      <vt:lpstr>Defining 21-C Learning</vt:lpstr>
      <vt:lpstr>Action</vt:lpstr>
      <vt:lpstr>A Little Math…</vt:lpstr>
      <vt:lpstr>Real Life Data</vt:lpstr>
      <vt:lpstr>Introducing Data to Students</vt:lpstr>
      <vt:lpstr>Introducing Data to Students</vt:lpstr>
      <vt:lpstr>What do you see in the photo below?</vt:lpstr>
      <vt:lpstr>Mississauga Shelter Users</vt:lpstr>
      <vt:lpstr>Where do Homeless Canadians Sleep?</vt:lpstr>
      <vt:lpstr>   Data Management</vt:lpstr>
      <vt:lpstr>Parts of a Graph</vt:lpstr>
      <vt:lpstr>Real Life Data</vt:lpstr>
      <vt:lpstr>“We’re Looking For Someone Who Matches your Description”</vt:lpstr>
      <vt:lpstr>In Real Life…</vt:lpstr>
      <vt:lpstr>Should Carding be “Random”?</vt:lpstr>
      <vt:lpstr>The Facts on “Crime”…</vt:lpstr>
      <vt:lpstr>Slide 25</vt:lpstr>
      <vt:lpstr>Measurement and Mapping…</vt:lpstr>
      <vt:lpstr>What’s the link to Equity and Social Justice?</vt:lpstr>
      <vt:lpstr>What do you see in the photo?</vt:lpstr>
      <vt:lpstr>Here are two photos...  How do you think the people in each photo are feeling?  Why?  Who are they?</vt:lpstr>
      <vt:lpstr>What do you already know about...</vt:lpstr>
      <vt:lpstr>Syrian Refugee Inquiry</vt:lpstr>
      <vt:lpstr>Slide 32</vt:lpstr>
      <vt:lpstr>Slide 33</vt:lpstr>
      <vt:lpstr>Checking in Enroute</vt:lpstr>
      <vt:lpstr>Slide 35</vt:lpstr>
      <vt:lpstr>Where’s the Math?</vt:lpstr>
      <vt:lpstr>Consolidate</vt:lpstr>
      <vt:lpstr> Now YOU Try! </vt:lpstr>
      <vt:lpstr>Debrief</vt:lpstr>
      <vt:lpstr>“Give One/Get One”</vt:lpstr>
      <vt:lpstr>Share your thoughts…</vt:lpstr>
      <vt:lpstr>Questions? Comments?  Concerns?</vt:lpstr>
      <vt:lpstr>Slide 43</vt:lpstr>
      <vt:lpstr>Maryam Mirzakhani</vt:lpstr>
      <vt:lpstr>Thank you! </vt:lpstr>
    </vt:vector>
  </TitlesOfParts>
  <Company>Elementary Teachers' Federation of Ontario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ETFO CLASSROOM MANAGEMENT COURSE</dc:title>
  <dc:creator>Jason Johnston</dc:creator>
  <cp:lastModifiedBy>teschow</cp:lastModifiedBy>
  <cp:revision>367</cp:revision>
  <dcterms:created xsi:type="dcterms:W3CDTF">2014-08-18T00:11:28Z</dcterms:created>
  <dcterms:modified xsi:type="dcterms:W3CDTF">2016-02-12T22:21:19Z</dcterms:modified>
</cp:coreProperties>
</file>